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648" r:id="rId1"/>
  </p:sldMasterIdLst>
  <p:notesMasterIdLst>
    <p:notesMasterId r:id="rId28"/>
  </p:notesMasterIdLst>
  <p:handoutMasterIdLst>
    <p:handoutMasterId r:id="rId29"/>
  </p:handoutMasterIdLst>
  <p:sldIdLst>
    <p:sldId id="668" r:id="rId2"/>
    <p:sldId id="675" r:id="rId3"/>
    <p:sldId id="673" r:id="rId4"/>
    <p:sldId id="667" r:id="rId5"/>
    <p:sldId id="676" r:id="rId6"/>
    <p:sldId id="677" r:id="rId7"/>
    <p:sldId id="678" r:id="rId8"/>
    <p:sldId id="679" r:id="rId9"/>
    <p:sldId id="680" r:id="rId10"/>
    <p:sldId id="681" r:id="rId11"/>
    <p:sldId id="682" r:id="rId12"/>
    <p:sldId id="683" r:id="rId13"/>
    <p:sldId id="684" r:id="rId14"/>
    <p:sldId id="685" r:id="rId15"/>
    <p:sldId id="686" r:id="rId16"/>
    <p:sldId id="688" r:id="rId17"/>
    <p:sldId id="689" r:id="rId18"/>
    <p:sldId id="690" r:id="rId19"/>
    <p:sldId id="691" r:id="rId20"/>
    <p:sldId id="692" r:id="rId21"/>
    <p:sldId id="693" r:id="rId22"/>
    <p:sldId id="694" r:id="rId23"/>
    <p:sldId id="695" r:id="rId24"/>
    <p:sldId id="696" r:id="rId25"/>
    <p:sldId id="697" r:id="rId26"/>
    <p:sldId id="656" r:id="rId27"/>
  </p:sldIdLst>
  <p:sldSz cx="12192000" cy="6858000"/>
  <p:notesSz cx="7315200" cy="9601200"/>
  <p:embeddedFontLst>
    <p:embeddedFont>
      <p:font typeface="Cambria Math" panose="02040503050406030204" pitchFamily="18" charset="0"/>
      <p:regular r:id="rId30"/>
    </p:embeddedFont>
    <p:embeddedFont>
      <p:font typeface="Tahoma" panose="020B0604030504040204" pitchFamily="34" charset="0"/>
      <p:regular r:id="rId31"/>
      <p:bold r:id="rId32"/>
    </p:embeddedFont>
    <p:embeddedFont>
      <p:font typeface="Open Sans" panose="020B0606030504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84">
          <p15:clr>
            <a:srgbClr val="A4A3A4"/>
          </p15:clr>
        </p15:guide>
        <p15:guide id="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B32F"/>
    <a:srgbClr val="6C432A"/>
    <a:srgbClr val="4B2F1D"/>
    <a:srgbClr val="5B3823"/>
    <a:srgbClr val="3F2719"/>
    <a:srgbClr val="5F3F1F"/>
    <a:srgbClr val="533209"/>
    <a:srgbClr val="572C05"/>
    <a:srgbClr val="5B2301"/>
    <a:srgbClr val="5B2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53" autoAdjust="0"/>
    <p:restoredTop sz="90435" autoAdjust="0"/>
  </p:normalViewPr>
  <p:slideViewPr>
    <p:cSldViewPr snapToGrid="0" snapToObjects="1">
      <p:cViewPr varScale="1">
        <p:scale>
          <a:sx n="62" d="100"/>
          <a:sy n="62" d="100"/>
        </p:scale>
        <p:origin x="624" y="48"/>
      </p:cViewPr>
      <p:guideLst>
        <p:guide orient="horz" pos="208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4824" y="-5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426720" y="203755"/>
            <a:ext cx="3169008" cy="481604"/>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2" name="Rectangle 4"/>
          <p:cNvSpPr>
            <a:spLocks noGrp="1" noChangeArrowheads="1"/>
          </p:cNvSpPr>
          <p:nvPr>
            <p:ph type="ftr" sz="quarter" idx="2"/>
          </p:nvPr>
        </p:nvSpPr>
        <p:spPr bwMode="auto">
          <a:xfrm>
            <a:off x="42672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3" name="Rectangle 5"/>
          <p:cNvSpPr>
            <a:spLocks noGrp="1" noChangeArrowheads="1"/>
          </p:cNvSpPr>
          <p:nvPr>
            <p:ph type="sldNum" sz="quarter" idx="3"/>
          </p:nvPr>
        </p:nvSpPr>
        <p:spPr bwMode="auto">
          <a:xfrm>
            <a:off x="361738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vl1pPr>
          </a:lstStyle>
          <a:p>
            <a:pPr>
              <a:defRPr/>
            </a:pPr>
            <a:fld id="{B41BA6D9-2DBB-4454-9275-3B2632959E23}" type="slidenum">
              <a:rPr lang="de-DE" sz="1000">
                <a:latin typeface="Open Sans" panose="020B0606030504020204" pitchFamily="34" charset="0"/>
                <a:ea typeface="Open Sans" panose="020B0606030504020204" pitchFamily="34" charset="0"/>
                <a:cs typeface="Open Sans" panose="020B0606030504020204" pitchFamily="34" charset="0"/>
              </a:rPr>
              <a:pPr>
                <a:defRPr/>
              </a:pPr>
              <a:t>‹#›</a:t>
            </a:fld>
            <a:endParaRPr lang="de-DE" sz="10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2" descr="\\Mac\Home\Downloads\mgm Logo\mgm Logo 2016 RGB SM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5893" y="249475"/>
            <a:ext cx="716676" cy="24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14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5" name="Rectangle 3"/>
          <p:cNvSpPr>
            <a:spLocks noGrp="1" noChangeArrowheads="1"/>
          </p:cNvSpPr>
          <p:nvPr>
            <p:ph type="dt" idx="1"/>
          </p:nvPr>
        </p:nvSpPr>
        <p:spPr bwMode="auto">
          <a:xfrm>
            <a:off x="4144484"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64516" name="Rectangle 4"/>
          <p:cNvSpPr>
            <a:spLocks noGrp="1" noRot="1" noChangeAspect="1" noChangeArrowheads="1" noTextEdit="1"/>
          </p:cNvSpPr>
          <p:nvPr>
            <p:ph type="sldImg" idx="2"/>
          </p:nvPr>
        </p:nvSpPr>
        <p:spPr bwMode="auto">
          <a:xfrm>
            <a:off x="1257300" y="719138"/>
            <a:ext cx="4802188" cy="3602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31181" y="4561342"/>
            <a:ext cx="5852843" cy="432054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8198" name="Rectangle 6"/>
          <p:cNvSpPr>
            <a:spLocks noGrp="1" noChangeArrowheads="1"/>
          </p:cNvSpPr>
          <p:nvPr>
            <p:ph type="ftr" sz="quarter" idx="4"/>
          </p:nvPr>
        </p:nvSpPr>
        <p:spPr bwMode="auto">
          <a:xfrm>
            <a:off x="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9" name="Rectangle 7"/>
          <p:cNvSpPr>
            <a:spLocks noGrp="1" noChangeArrowheads="1"/>
          </p:cNvSpPr>
          <p:nvPr>
            <p:ph type="sldNum" sz="quarter" idx="5"/>
          </p:nvPr>
        </p:nvSpPr>
        <p:spPr bwMode="auto">
          <a:xfrm>
            <a:off x="4144484"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fld id="{A78FF2BC-F68A-4EB6-9E3E-3C5BE7030B7B}" type="slidenum">
              <a:rPr lang="de-DE" smtClean="0"/>
              <a:pPr>
                <a:defRPr/>
              </a:pPr>
              <a:t>‹#›</a:t>
            </a:fld>
            <a:endParaRPr lang="de-DE"/>
          </a:p>
        </p:txBody>
      </p:sp>
    </p:spTree>
    <p:extLst>
      <p:ext uri="{BB962C8B-B14F-4D97-AF65-F5344CB8AC3E}">
        <p14:creationId xmlns:p14="http://schemas.microsoft.com/office/powerpoint/2010/main" val="1299872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1</a:t>
            </a:fld>
            <a:endParaRPr lang="de-DE"/>
          </a:p>
        </p:txBody>
      </p:sp>
    </p:spTree>
    <p:extLst>
      <p:ext uri="{BB962C8B-B14F-4D97-AF65-F5344CB8AC3E}">
        <p14:creationId xmlns:p14="http://schemas.microsoft.com/office/powerpoint/2010/main" val="294997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2388" cy="36020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78FF2BC-F68A-4EB6-9E3E-3C5BE7030B7B}" type="slidenum">
              <a:rPr lang="de-DE" smtClean="0"/>
              <a:pPr>
                <a:defRPr/>
              </a:pPr>
              <a:t>2</a:t>
            </a:fld>
            <a:endParaRPr lang="de-DE"/>
          </a:p>
        </p:txBody>
      </p:sp>
    </p:spTree>
    <p:extLst>
      <p:ext uri="{BB962C8B-B14F-4D97-AF65-F5344CB8AC3E}">
        <p14:creationId xmlns:p14="http://schemas.microsoft.com/office/powerpoint/2010/main" val="33190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a:t>
            </a:fld>
            <a:endParaRPr lang="de-DE"/>
          </a:p>
        </p:txBody>
      </p:sp>
    </p:spTree>
    <p:extLst>
      <p:ext uri="{BB962C8B-B14F-4D97-AF65-F5344CB8AC3E}">
        <p14:creationId xmlns:p14="http://schemas.microsoft.com/office/powerpoint/2010/main" val="392171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4</a:t>
            </a:fld>
            <a:endParaRPr lang="de-DE"/>
          </a:p>
        </p:txBody>
      </p:sp>
    </p:spTree>
    <p:extLst>
      <p:ext uri="{BB962C8B-B14F-4D97-AF65-F5344CB8AC3E}">
        <p14:creationId xmlns:p14="http://schemas.microsoft.com/office/powerpoint/2010/main" val="399765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2388" cy="36020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78FF2BC-F68A-4EB6-9E3E-3C5BE7030B7B}" type="slidenum">
              <a:rPr lang="de-DE" smtClean="0"/>
              <a:pPr>
                <a:defRPr/>
              </a:pPr>
              <a:t>18</a:t>
            </a:fld>
            <a:endParaRPr lang="de-DE"/>
          </a:p>
        </p:txBody>
      </p:sp>
    </p:spTree>
    <p:extLst>
      <p:ext uri="{BB962C8B-B14F-4D97-AF65-F5344CB8AC3E}">
        <p14:creationId xmlns:p14="http://schemas.microsoft.com/office/powerpoint/2010/main" val="127196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26</a:t>
            </a:fld>
            <a:endParaRPr lang="de-DE"/>
          </a:p>
        </p:txBody>
      </p:sp>
    </p:spTree>
    <p:extLst>
      <p:ext uri="{BB962C8B-B14F-4D97-AF65-F5344CB8AC3E}">
        <p14:creationId xmlns:p14="http://schemas.microsoft.com/office/powerpoint/2010/main" val="253027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 name="Textplatzhalter 2"/>
          <p:cNvSpPr>
            <a:spLocks noGrp="1"/>
          </p:cNvSpPr>
          <p:nvPr>
            <p:ph type="body" sz="quarter" idx="10" hasCustomPrompt="1"/>
          </p:nvPr>
        </p:nvSpPr>
        <p:spPr>
          <a:xfrm>
            <a:off x="844868" y="4498060"/>
            <a:ext cx="10435535" cy="390525"/>
          </a:xfrm>
        </p:spPr>
        <p:txBody>
          <a:bodyPr/>
          <a:lstStyle>
            <a:lvl1pPr marL="0" marR="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sz="28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a:pPr>
            <a:r>
              <a:rPr lang="de-DE" dirty="0" err="1"/>
              <a:t>Presentation</a:t>
            </a:r>
            <a:r>
              <a:rPr lang="de-DE" dirty="0"/>
              <a:t> title</a:t>
            </a:r>
          </a:p>
        </p:txBody>
      </p:sp>
      <p:sp>
        <p:nvSpPr>
          <p:cNvPr id="14" name="Textplatzhalter 2"/>
          <p:cNvSpPr>
            <a:spLocks noGrp="1"/>
          </p:cNvSpPr>
          <p:nvPr>
            <p:ph type="body" sz="quarter" idx="11" hasCustomPrompt="1"/>
          </p:nvPr>
        </p:nvSpPr>
        <p:spPr>
          <a:xfrm>
            <a:off x="861800" y="4930141"/>
            <a:ext cx="10423558" cy="240348"/>
          </a:xfrm>
        </p:spPr>
        <p:txBody>
          <a:bodyPr anchor="ctr"/>
          <a:lstStyle>
            <a:lvl1pPr marL="0" indent="0">
              <a:buNone/>
              <a:defRPr sz="12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Subtitle</a:t>
            </a:r>
            <a:endParaRPr lang="de-DE" dirty="0"/>
          </a:p>
        </p:txBody>
      </p:sp>
      <p:sp>
        <p:nvSpPr>
          <p:cNvPr id="4" name="Textplatzhalter 3"/>
          <p:cNvSpPr>
            <a:spLocks noGrp="1"/>
          </p:cNvSpPr>
          <p:nvPr>
            <p:ph type="body" sz="quarter" idx="12" hasCustomPrompt="1"/>
          </p:nvPr>
        </p:nvSpPr>
        <p:spPr>
          <a:xfrm>
            <a:off x="854393" y="5281613"/>
            <a:ext cx="10441136" cy="962342"/>
          </a:xfrm>
        </p:spPr>
        <p:txBody>
          <a:bodyPr/>
          <a:lstStyle>
            <a:lvl1pPr marL="0" indent="0">
              <a:buNone/>
              <a:defRPr sz="9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a:t>Name 1</a:t>
            </a:r>
            <a:br>
              <a:rPr lang="de-DE" dirty="0"/>
            </a:br>
            <a:r>
              <a:rPr lang="de-DE" dirty="0"/>
              <a:t>Name 2</a:t>
            </a:r>
            <a:br>
              <a:rPr lang="de-DE" dirty="0"/>
            </a:br>
            <a:r>
              <a:rPr lang="de-DE" dirty="0"/>
              <a:t/>
            </a:r>
            <a:br>
              <a:rPr lang="de-DE" dirty="0"/>
            </a:br>
            <a:r>
              <a:rPr lang="de-DE" dirty="0"/>
              <a:t>Location, Date</a:t>
            </a:r>
            <a:endParaRPr lang="en-US" dirty="0"/>
          </a:p>
        </p:txBody>
      </p:sp>
    </p:spTree>
    <p:extLst>
      <p:ext uri="{BB962C8B-B14F-4D97-AF65-F5344CB8AC3E}">
        <p14:creationId xmlns:p14="http://schemas.microsoft.com/office/powerpoint/2010/main" val="113297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2" name="Rectangle 3"/>
          <p:cNvSpPr>
            <a:spLocks noGrp="1" noChangeArrowheads="1"/>
          </p:cNvSpPr>
          <p:nvPr>
            <p:ph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19480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Click </a:t>
            </a:r>
            <a:r>
              <a:rPr lang="de-DE" dirty="0" err="1"/>
              <a:t>to</a:t>
            </a:r>
            <a:r>
              <a:rPr lang="de-DE" dirty="0"/>
              <a:t> </a:t>
            </a:r>
            <a:r>
              <a:rPr lang="de-DE" dirty="0" err="1"/>
              <a:t>edit</a:t>
            </a:r>
            <a:r>
              <a:rPr lang="de-DE" dirty="0"/>
              <a:t> title</a:t>
            </a:r>
          </a:p>
        </p:txBody>
      </p:sp>
      <p:sp>
        <p:nvSpPr>
          <p:cNvPr id="8"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Inhaltsplatzhalter 3"/>
          <p:cNvSpPr>
            <a:spLocks noGrp="1"/>
          </p:cNvSpPr>
          <p:nvPr>
            <p:ph sz="half" idx="2" hasCustomPrompt="1"/>
          </p:nvPr>
        </p:nvSpPr>
        <p:spPr>
          <a:xfrm>
            <a:off x="6147925"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89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Click </a:t>
            </a:r>
            <a:r>
              <a:rPr lang="de-DE" dirty="0" err="1"/>
              <a:t>to</a:t>
            </a:r>
            <a:r>
              <a:rPr lang="de-DE" dirty="0"/>
              <a:t> </a:t>
            </a:r>
            <a:r>
              <a:rPr lang="de-DE" dirty="0" err="1"/>
              <a:t>edit</a:t>
            </a:r>
            <a:r>
              <a:rPr lang="de-DE" dirty="0"/>
              <a:t> title</a:t>
            </a:r>
          </a:p>
        </p:txBody>
      </p:sp>
    </p:spTree>
    <p:extLst>
      <p:ext uri="{BB962C8B-B14F-4D97-AF65-F5344CB8AC3E}">
        <p14:creationId xmlns:p14="http://schemas.microsoft.com/office/powerpoint/2010/main" val="108168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ferenzprojekt">
    <p:spTree>
      <p:nvGrpSpPr>
        <p:cNvPr id="1" name=""/>
        <p:cNvGrpSpPr/>
        <p:nvPr/>
      </p:nvGrpSpPr>
      <p:grpSpPr>
        <a:xfrm>
          <a:off x="0" y="0"/>
          <a:ext cx="0" cy="0"/>
          <a:chOff x="0" y="0"/>
          <a:chExt cx="0" cy="0"/>
        </a:xfrm>
      </p:grpSpPr>
      <p:sp>
        <p:nvSpPr>
          <p:cNvPr id="7" name="Rechteck 6"/>
          <p:cNvSpPr/>
          <p:nvPr userDrawn="1"/>
        </p:nvSpPr>
        <p:spPr bwMode="auto">
          <a:xfrm>
            <a:off x="6131858" y="-2116"/>
            <a:ext cx="6060141" cy="68601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 name="Titel 1"/>
          <p:cNvSpPr>
            <a:spLocks noGrp="1"/>
          </p:cNvSpPr>
          <p:nvPr>
            <p:ph type="title" hasCustomPrompt="1"/>
          </p:nvPr>
        </p:nvSpPr>
        <p:spPr>
          <a:xfrm>
            <a:off x="451623" y="346075"/>
            <a:ext cx="5513577" cy="490538"/>
          </a:xfrm>
        </p:spPr>
        <p:txBody>
          <a:bodyPr/>
          <a:lstStyle/>
          <a:p>
            <a:r>
              <a:rPr lang="de-DE" dirty="0"/>
              <a:t>Click </a:t>
            </a:r>
            <a:r>
              <a:rPr lang="de-DE" dirty="0" err="1"/>
              <a:t>to</a:t>
            </a:r>
            <a:r>
              <a:rPr lang="de-DE" dirty="0"/>
              <a:t> </a:t>
            </a:r>
            <a:r>
              <a:rPr lang="de-DE" dirty="0" err="1"/>
              <a:t>edit</a:t>
            </a:r>
            <a:r>
              <a:rPr lang="de-DE" dirty="0"/>
              <a:t> title</a:t>
            </a:r>
          </a:p>
        </p:txBody>
      </p:sp>
      <p:sp>
        <p:nvSpPr>
          <p:cNvPr id="15"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blatt">
    <p:spTree>
      <p:nvGrpSpPr>
        <p:cNvPr id="1" name=""/>
        <p:cNvGrpSpPr/>
        <p:nvPr/>
      </p:nvGrpSpPr>
      <p:grpSpPr>
        <a:xfrm>
          <a:off x="0" y="0"/>
          <a:ext cx="0" cy="0"/>
          <a:chOff x="0" y="0"/>
          <a:chExt cx="0" cy="0"/>
        </a:xfrm>
      </p:grpSpPr>
      <p:sp>
        <p:nvSpPr>
          <p:cNvPr id="9" name="Textplatzhalter 8"/>
          <p:cNvSpPr>
            <a:spLocks noGrp="1"/>
          </p:cNvSpPr>
          <p:nvPr>
            <p:ph type="body" sz="quarter" idx="13" hasCustomPrompt="1"/>
          </p:nvPr>
        </p:nvSpPr>
        <p:spPr>
          <a:xfrm>
            <a:off x="0" y="3105150"/>
            <a:ext cx="12192000" cy="647700"/>
          </a:xfrm>
        </p:spPr>
        <p:txBody>
          <a:bodyPr anchor="ctr"/>
          <a:lstStyle>
            <a:lvl1pPr marL="0" indent="0" algn="ctr">
              <a:buNone/>
              <a:defRPr sz="240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de-DE" dirty="0"/>
              <a:t>Separator</a:t>
            </a:r>
          </a:p>
        </p:txBody>
      </p:sp>
    </p:spTree>
    <p:extLst>
      <p:ext uri="{BB962C8B-B14F-4D97-AF65-F5344CB8AC3E}">
        <p14:creationId xmlns:p14="http://schemas.microsoft.com/office/powerpoint/2010/main" val="134802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3"/>
          <p:cNvSpPr>
            <a:spLocks noGrp="1" noChangeArrowheads="1"/>
          </p:cNvSpPr>
          <p:nvPr>
            <p:ph type="body"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Click </a:t>
            </a:r>
            <a:r>
              <a:rPr lang="de-DE" dirty="0" err="1"/>
              <a:t>to</a:t>
            </a:r>
            <a:r>
              <a:rPr lang="de-DE" dirty="0"/>
              <a:t> </a:t>
            </a:r>
            <a:r>
              <a:rPr lang="de-DE" dirty="0" err="1"/>
              <a:t>edit</a:t>
            </a:r>
            <a:r>
              <a:rPr lang="de-DE" dirty="0"/>
              <a:t> title</a:t>
            </a:r>
            <a:endParaRPr lang="en-US" dirty="0"/>
          </a:p>
        </p:txBody>
      </p:sp>
      <p:sp>
        <p:nvSpPr>
          <p:cNvPr id="3" name="Textfeld 2"/>
          <p:cNvSpPr txBox="1"/>
          <p:nvPr/>
        </p:nvSpPr>
        <p:spPr bwMode="white">
          <a:xfrm>
            <a:off x="9875024" y="6399799"/>
            <a:ext cx="12768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345ABF35-60D8-4A22-A03C-5265C6E04243}" type="datetime1">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pPr algn="r"/>
              <a:t>09.05.2019</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feld 7"/>
          <p:cNvSpPr txBox="1"/>
          <p:nvPr/>
        </p:nvSpPr>
        <p:spPr bwMode="white">
          <a:xfrm>
            <a:off x="10799963" y="6399799"/>
            <a:ext cx="9701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619CC47D-FBBA-431D-ABC3-1AA846F61AF7}" type="slidenum">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t>‹#›</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4551E014-14E5-0D45-B0E1-F65A1932EADD}"/>
              </a:ext>
            </a:extLst>
          </p:cNvPr>
          <p:cNvPicPr>
            <a:picLocks noChangeAspect="1"/>
          </p:cNvPicPr>
          <p:nvPr userDrawn="1"/>
        </p:nvPicPr>
        <p:blipFill>
          <a:blip r:embed="rId8"/>
          <a:stretch>
            <a:fillRect/>
          </a:stretch>
        </p:blipFill>
        <p:spPr>
          <a:xfrm>
            <a:off x="249973" y="6296481"/>
            <a:ext cx="1580377" cy="261044"/>
          </a:xfrm>
          <a:prstGeom prst="rect">
            <a:avLst/>
          </a:prstGeom>
        </p:spPr>
      </p:pic>
    </p:spTree>
  </p:cSld>
  <p:clrMap bg1="lt1" tx1="dk1" bg2="lt2" tx2="dk2" accent1="accent1" accent2="accent2" accent3="accent3" accent4="accent4" accent5="accent5" accent6="accent6" hlink="hlink" folHlink="folHlink"/>
  <p:sldLayoutIdLst>
    <p:sldLayoutId id="2147484058" r:id="rId1"/>
    <p:sldLayoutId id="2147484059" r:id="rId2"/>
    <p:sldLayoutId id="2147484067" r:id="rId3"/>
    <p:sldLayoutId id="2147484063" r:id="rId4"/>
    <p:sldLayoutId id="2147484066" r:id="rId5"/>
    <p:sldLayoutId id="2147484065" r:id="rId6"/>
  </p:sldLayoutIdLst>
  <p:hf sldNum="0" hdr="0" ftr="0" dt="0"/>
  <p:txStyles>
    <p:title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p:titleStyle>
    <p:body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a:xfrm>
            <a:off x="3078542" y="850503"/>
            <a:ext cx="6034903" cy="390525"/>
          </a:xfrm>
        </p:spPr>
        <p:txBody>
          <a:bodyPr/>
          <a:lstStyle/>
          <a:p>
            <a:pPr algn="ctr"/>
            <a:r>
              <a:rPr lang="de-DE" b="1" dirty="0"/>
              <a:t>BÁO CÁO THỰC TẬP TỐT NGHIỆP</a:t>
            </a:r>
          </a:p>
        </p:txBody>
      </p:sp>
      <p:sp>
        <p:nvSpPr>
          <p:cNvPr id="8" name="Textplatzhalter 7"/>
          <p:cNvSpPr>
            <a:spLocks noGrp="1"/>
          </p:cNvSpPr>
          <p:nvPr>
            <p:ph type="body" sz="quarter" idx="11"/>
          </p:nvPr>
        </p:nvSpPr>
        <p:spPr>
          <a:xfrm>
            <a:off x="1519790" y="3595540"/>
            <a:ext cx="9152409" cy="1176000"/>
          </a:xfrm>
        </p:spPr>
        <p:txBody>
          <a:bodyPr/>
          <a:lstStyle/>
          <a:p>
            <a:pPr algn="ctr"/>
            <a:r>
              <a:rPr lang="en-US" sz="2000" b="1" i="1" dirty="0"/>
              <a:t>ĐỀ TÀI:</a:t>
            </a:r>
            <a:r>
              <a:rPr lang="vi-VN" sz="2000" b="1" i="1" dirty="0"/>
              <a:t> </a:t>
            </a:r>
            <a:r>
              <a:rPr lang="vi-VN" sz="2000" b="1" dirty="0"/>
              <a:t>XÂY DỰNG HỆ THỐNG PHÂN TÍCH PHẢN HỒI CỦA KHÁCH HÀNG VỀ MẶT HÀNG ĐIỆN THOẠI DI ĐỘNG</a:t>
            </a:r>
            <a:endParaRPr lang="en-US" sz="2000" dirty="0"/>
          </a:p>
          <a:p>
            <a:pPr algn="ctr"/>
            <a:endParaRPr lang="de-DE" sz="2000" dirty="0"/>
          </a:p>
        </p:txBody>
      </p:sp>
      <p:sp>
        <p:nvSpPr>
          <p:cNvPr id="3" name="TextBox 2">
            <a:extLst>
              <a:ext uri="{FF2B5EF4-FFF2-40B4-BE49-F238E27FC236}">
                <a16:creationId xmlns:a16="http://schemas.microsoft.com/office/drawing/2014/main" id="{5B7E5470-5845-644F-9C36-4FE2E2F8CF5F}"/>
              </a:ext>
            </a:extLst>
          </p:cNvPr>
          <p:cNvSpPr txBox="1"/>
          <p:nvPr/>
        </p:nvSpPr>
        <p:spPr bwMode="white">
          <a:xfrm>
            <a:off x="3863453" y="4586955"/>
            <a:ext cx="6175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l"/>
            <a:r>
              <a:rPr lang="en-US" sz="1600" b="1" kern="0" dirty="0" err="1"/>
              <a:t>Sinh</a:t>
            </a:r>
            <a:r>
              <a:rPr lang="en-US" sz="1600" b="1" kern="0" dirty="0"/>
              <a:t> </a:t>
            </a:r>
            <a:r>
              <a:rPr lang="en-US" sz="1600" b="1" kern="0" dirty="0" err="1"/>
              <a:t>viên</a:t>
            </a:r>
            <a:r>
              <a:rPr lang="en-US" sz="1600" b="1" kern="0" dirty="0"/>
              <a:t> </a:t>
            </a:r>
            <a:r>
              <a:rPr lang="en-US" sz="1600" b="1" kern="0" dirty="0" err="1"/>
              <a:t>thực</a:t>
            </a:r>
            <a:r>
              <a:rPr lang="en-US" sz="1600" b="1" kern="0" dirty="0"/>
              <a:t> </a:t>
            </a:r>
            <a:r>
              <a:rPr lang="en-US" sz="1600" b="1" kern="0" dirty="0" err="1"/>
              <a:t>hiện</a:t>
            </a:r>
            <a:r>
              <a:rPr lang="en-US" sz="1600" b="1" kern="0" dirty="0"/>
              <a:t>.  : </a:t>
            </a:r>
            <a:r>
              <a:rPr lang="en-US" sz="1600" kern="0" dirty="0" err="1"/>
              <a:t>Đoàn</a:t>
            </a:r>
            <a:r>
              <a:rPr lang="en-US" sz="1600" kern="0" dirty="0"/>
              <a:t> </a:t>
            </a:r>
            <a:r>
              <a:rPr lang="en-US" sz="1600" kern="0" dirty="0" err="1"/>
              <a:t>Ngọc</a:t>
            </a:r>
            <a:r>
              <a:rPr lang="en-US" sz="1600" kern="0" dirty="0"/>
              <a:t> </a:t>
            </a:r>
            <a:r>
              <a:rPr lang="en-US" sz="1600" kern="0" dirty="0" err="1"/>
              <a:t>Thế</a:t>
            </a:r>
            <a:r>
              <a:rPr lang="en-US" sz="1600" kern="0" dirty="0"/>
              <a:t> Vinh</a:t>
            </a:r>
          </a:p>
          <a:p>
            <a:pPr algn="l"/>
            <a:r>
              <a:rPr lang="en-US" sz="1600" b="1" kern="0" dirty="0" err="1"/>
              <a:t>Lớp</a:t>
            </a:r>
            <a:r>
              <a:rPr lang="en-US" sz="1600" b="1" kern="0" dirty="0"/>
              <a:t>		    : </a:t>
            </a:r>
            <a:r>
              <a:rPr lang="en-US" sz="1600" kern="0" dirty="0"/>
              <a:t>41K14</a:t>
            </a:r>
          </a:p>
          <a:p>
            <a:pPr algn="l"/>
            <a:r>
              <a:rPr lang="en-US" sz="1600" b="1" kern="0" dirty="0" err="1"/>
              <a:t>Giáo</a:t>
            </a:r>
            <a:r>
              <a:rPr lang="en-US" sz="1600" b="1" kern="0" dirty="0"/>
              <a:t> </a:t>
            </a:r>
            <a:r>
              <a:rPr lang="en-US" sz="1600" b="1" kern="0" dirty="0" err="1"/>
              <a:t>viên</a:t>
            </a:r>
            <a:r>
              <a:rPr lang="en-US" sz="1600" b="1" kern="0" dirty="0"/>
              <a:t> </a:t>
            </a:r>
            <a:r>
              <a:rPr lang="en-US" sz="1600" b="1" kern="0" dirty="0" err="1"/>
              <a:t>hướng</a:t>
            </a:r>
            <a:r>
              <a:rPr lang="en-US" sz="1600" b="1" kern="0" dirty="0"/>
              <a:t> </a:t>
            </a:r>
            <a:r>
              <a:rPr lang="en-US" sz="1600" b="1" kern="0" dirty="0" err="1"/>
              <a:t>dân</a:t>
            </a:r>
            <a:r>
              <a:rPr lang="en-US" sz="1600" b="1" kern="0" dirty="0"/>
              <a:t>: </a:t>
            </a:r>
            <a:r>
              <a:rPr lang="en-US" sz="1600" kern="0" dirty="0" err="1"/>
              <a:t>ThS</a:t>
            </a:r>
            <a:r>
              <a:rPr lang="en-US" sz="1600" kern="0" dirty="0"/>
              <a:t>. </a:t>
            </a:r>
            <a:r>
              <a:rPr lang="en-US" sz="1600" kern="0" dirty="0" err="1"/>
              <a:t>Nguyễn</a:t>
            </a:r>
            <a:r>
              <a:rPr lang="en-US" sz="1600" kern="0" dirty="0"/>
              <a:t> </a:t>
            </a:r>
            <a:r>
              <a:rPr lang="en-US" sz="1600" kern="0" dirty="0" err="1"/>
              <a:t>Văn</a:t>
            </a:r>
            <a:r>
              <a:rPr lang="en-US" sz="1600" kern="0" dirty="0"/>
              <a:t> </a:t>
            </a:r>
            <a:r>
              <a:rPr lang="en-US" sz="1600" kern="0" dirty="0" err="1"/>
              <a:t>Chức</a:t>
            </a:r>
            <a:endParaRPr lang="en-US" sz="1600" kern="0" dirty="0"/>
          </a:p>
        </p:txBody>
      </p:sp>
      <p:pic>
        <p:nvPicPr>
          <p:cNvPr id="20" name="Picture 19" descr="dhkt_logo">
            <a:extLst>
              <a:ext uri="{FF2B5EF4-FFF2-40B4-BE49-F238E27FC236}">
                <a16:creationId xmlns:a16="http://schemas.microsoft.com/office/drawing/2014/main" id="{05C01490-B2DB-8A4E-922A-47498637BD4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626" y="1613809"/>
            <a:ext cx="1710736" cy="1547450"/>
          </a:xfrm>
          <a:prstGeom prst="rect">
            <a:avLst/>
          </a:prstGeom>
          <a:noFill/>
          <a:ln>
            <a:noFill/>
          </a:ln>
        </p:spPr>
      </p:pic>
    </p:spTree>
    <p:extLst>
      <p:ext uri="{BB962C8B-B14F-4D97-AF65-F5344CB8AC3E}">
        <p14:creationId xmlns:p14="http://schemas.microsoft.com/office/powerpoint/2010/main" val="3136420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a:t>3.2.2. </a:t>
            </a:r>
            <a:r>
              <a:rPr lang="en-GB" i="1" dirty="0" err="1"/>
              <a:t>Tiền</a:t>
            </a:r>
            <a:r>
              <a:rPr lang="en-GB" i="1" dirty="0"/>
              <a:t> </a:t>
            </a:r>
            <a:r>
              <a:rPr lang="en-GB" i="1" dirty="0" err="1"/>
              <a:t>xử</a:t>
            </a:r>
            <a:r>
              <a:rPr lang="en-GB" i="1" dirty="0"/>
              <a:t> </a:t>
            </a:r>
            <a:r>
              <a:rPr lang="en-GB" i="1" dirty="0" err="1"/>
              <a:t>lý</a:t>
            </a:r>
            <a:r>
              <a:rPr lang="en-GB" i="1" dirty="0"/>
              <a:t> </a:t>
            </a:r>
            <a:r>
              <a:rPr lang="en-GB" i="1" dirty="0" err="1"/>
              <a:t>dữ</a:t>
            </a:r>
            <a:r>
              <a:rPr lang="en-GB" i="1" dirty="0"/>
              <a:t> </a:t>
            </a:r>
            <a:r>
              <a:rPr lang="en-GB" i="1" dirty="0" err="1"/>
              <a:t>liệu</a:t>
            </a:r>
            <a:r>
              <a:rPr lang="en-GB" i="1" dirty="0"/>
              <a:t>. </a:t>
            </a:r>
          </a:p>
        </p:txBody>
      </p:sp>
      <p:sp>
        <p:nvSpPr>
          <p:cNvPr id="5" name="Rounded Rectangle 4"/>
          <p:cNvSpPr/>
          <p:nvPr/>
        </p:nvSpPr>
        <p:spPr bwMode="auto">
          <a:xfrm>
            <a:off x="2733674" y="812004"/>
            <a:ext cx="9188836" cy="1303735"/>
          </a:xfrm>
          <a:prstGeom prst="roundRect">
            <a:avLst/>
          </a:prstGeom>
          <a:solidFill>
            <a:schemeClr val="accent1">
              <a:alpha val="2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dirty="0">
                <a:latin typeface="Times New Roman" pitchFamily="18" charset="0"/>
                <a:cs typeface="Times New Roman" pitchFamily="18" charset="0"/>
              </a:rPr>
              <a:t>Pre-processing – tiền xử lý dữ liệu, xử lý sơ bộ văn bản: xóa bỏ những kí tự, những mã điều khiển, những vùng không cần thiết cho hệ thống vì văn bản vốn dĩ được liệt kê mà không có cấu trúc, nên để nguyên vậy để xử lý là rất khó khăn.</a:t>
            </a:r>
            <a:r>
              <a:rPr lang="en-GB" dirty="0">
                <a:latin typeface="Times New Roman" pitchFamily="18" charset="0"/>
                <a:cs typeface="Times New Roman" pitchFamily="18" charset="0"/>
              </a:rPr>
              <a:t> </a:t>
            </a:r>
          </a:p>
          <a:p>
            <a:pPr algn="just"/>
            <a:r>
              <a:rPr lang="vi-VN" i="1" u="sng" dirty="0">
                <a:latin typeface="Times New Roman" pitchFamily="18" charset="0"/>
                <a:cs typeface="Times New Roman" pitchFamily="18" charset="0"/>
              </a:rPr>
              <a:t>Đối với bộ dữ liệu này chúng ta cần thực hiện</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cơ</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bản</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những</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việc</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sau</a:t>
            </a:r>
            <a:r>
              <a:rPr lang="vi-VN" i="1" u="sng" dirty="0">
                <a:latin typeface="Times New Roman" pitchFamily="18" charset="0"/>
                <a:cs typeface="Times New Roman" pitchFamily="18" charset="0"/>
              </a:rPr>
              <a:t>:</a:t>
            </a:r>
            <a:endParaRPr lang="en-GB" i="1" u="sng"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p:txBody>
      </p:sp>
      <p:sp>
        <p:nvSpPr>
          <p:cNvPr id="21" name="Snip Same Side Corner Rectangle 20"/>
          <p:cNvSpPr/>
          <p:nvPr/>
        </p:nvSpPr>
        <p:spPr bwMode="auto">
          <a:xfrm>
            <a:off x="2733674" y="2291357"/>
            <a:ext cx="2981325" cy="2762250"/>
          </a:xfrm>
          <a:prstGeom prst="snip2Same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a:solidFill>
                  <a:srgbClr val="FF0000"/>
                </a:solidFill>
                <a:latin typeface="Times New Roman" pitchFamily="18" charset="0"/>
                <a:ea typeface="Open Sans" panose="020B0606030504020204" pitchFamily="34" charset="0"/>
                <a:cs typeface="Times New Roman" pitchFamily="18" charset="0"/>
              </a:rPr>
              <a:t>LÀM SẠCH</a:t>
            </a:r>
          </a:p>
          <a:p>
            <a:pPr marL="285750" indent="-285750" algn="l">
              <a:spcAft>
                <a:spcPts val="600"/>
              </a:spcAft>
              <a:buFont typeface="Wingdings" pitchFamily="2" charset="2"/>
              <a:buChar char="ü"/>
            </a:pPr>
            <a:r>
              <a:rPr lang="en-US" sz="1700" dirty="0" err="1" smtClean="0">
                <a:latin typeface="Times New Roman" pitchFamily="18" charset="0"/>
                <a:cs typeface="Times New Roman" pitchFamily="18" charset="0"/>
              </a:rPr>
              <a:t>Đưa</a:t>
            </a:r>
            <a:r>
              <a:rPr lang="en-US"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chữ</a:t>
            </a:r>
            <a:r>
              <a:rPr lang="en-GB" sz="1700" dirty="0" smtClean="0">
                <a:latin typeface="Times New Roman" pitchFamily="18" charset="0"/>
                <a:cs typeface="Times New Roman" pitchFamily="18" charset="0"/>
              </a:rPr>
              <a:t> </a:t>
            </a:r>
            <a:r>
              <a:rPr lang="en-GB" sz="1700" dirty="0" err="1">
                <a:latin typeface="Times New Roman" pitchFamily="18" charset="0"/>
                <a:cs typeface="Times New Roman" pitchFamily="18" charset="0"/>
              </a:rPr>
              <a:t>hoa</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về</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chữ</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thường</a:t>
            </a:r>
            <a:r>
              <a:rPr lang="en-GB" sz="1700" dirty="0">
                <a:latin typeface="Times New Roman" pitchFamily="18" charset="0"/>
                <a:cs typeface="Times New Roman" pitchFamily="18" charset="0"/>
              </a:rPr>
              <a:t>, </a:t>
            </a:r>
            <a:r>
              <a:rPr lang="vi-VN" sz="1700" dirty="0">
                <a:latin typeface="Times New Roman" pitchFamily="18" charset="0"/>
                <a:cs typeface="Times New Roman" pitchFamily="18" charset="0"/>
              </a:rPr>
              <a:t>loại bỏ noise trong data</a:t>
            </a:r>
            <a:r>
              <a:rPr lang="en-GB" sz="1700" dirty="0">
                <a:latin typeface="Times New Roman" pitchFamily="18" charset="0"/>
                <a:cs typeface="Times New Roman" pitchFamily="18" charset="0"/>
              </a:rPr>
              <a:t>.</a:t>
            </a:r>
          </a:p>
          <a:p>
            <a:pPr marL="285750" indent="-285750" algn="l">
              <a:spcAft>
                <a:spcPts val="600"/>
              </a:spcAft>
              <a:buFont typeface="Wingdings" pitchFamily="2" charset="2"/>
              <a:buChar char="ü"/>
            </a:pPr>
            <a:r>
              <a:rPr lang="en-GB" sz="1700" dirty="0">
                <a:latin typeface="Times New Roman" pitchFamily="18" charset="0"/>
                <a:cs typeface="Times New Roman" pitchFamily="18" charset="0"/>
              </a:rPr>
              <a:t>Noise ở </a:t>
            </a:r>
            <a:r>
              <a:rPr lang="en-GB" sz="1700" dirty="0" err="1">
                <a:latin typeface="Times New Roman" pitchFamily="18" charset="0"/>
                <a:cs typeface="Times New Roman" pitchFamily="18" charset="0"/>
              </a:rPr>
              <a:t>đây</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có</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thể</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là</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kí</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tự</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đặc</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biệt</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số</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emoji</a:t>
            </a:r>
            <a:r>
              <a:rPr lang="en-GB" sz="1700" dirty="0">
                <a:latin typeface="Times New Roman" pitchFamily="18" charset="0"/>
                <a:cs typeface="Times New Roman" pitchFamily="18" charset="0"/>
              </a:rPr>
              <a:t>…</a:t>
            </a:r>
          </a:p>
          <a:p>
            <a:pPr marL="285750" indent="-285750" algn="just">
              <a:spcAft>
                <a:spcPts val="600"/>
              </a:spcAft>
              <a:buFontTx/>
              <a:buChar char="-"/>
            </a:pPr>
            <a:endParaRPr kumimoji="0" lang="en-GB" sz="1700" b="1" i="0" u="none" strike="noStrike" cap="none" normalizeH="0" baseline="0" dirty="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2" name="Snip Same Side Corner Rectangle 21"/>
          <p:cNvSpPr/>
          <p:nvPr/>
        </p:nvSpPr>
        <p:spPr bwMode="auto">
          <a:xfrm>
            <a:off x="5845560" y="2291357"/>
            <a:ext cx="2981325" cy="2762250"/>
          </a:xfrm>
          <a:prstGeom prst="snip2Same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1" i="0" u="none" strike="noStrike" cap="none" normalizeH="0" baseline="0" dirty="0">
                <a:ln>
                  <a:noFill/>
                </a:ln>
                <a:solidFill>
                  <a:srgbClr val="FF0000"/>
                </a:solidFill>
                <a:effectLst/>
                <a:latin typeface="Times New Roman" pitchFamily="18" charset="0"/>
                <a:ea typeface="Open Sans" panose="020B0606030504020204" pitchFamily="34" charset="0"/>
                <a:cs typeface="Times New Roman" pitchFamily="18" charset="0"/>
              </a:rPr>
              <a:t>TÁCH</a:t>
            </a:r>
            <a:r>
              <a:rPr kumimoji="0" lang="en-GB" sz="1700" b="1" i="0" u="none" strike="noStrike" cap="none" normalizeH="0" dirty="0">
                <a:ln>
                  <a:noFill/>
                </a:ln>
                <a:solidFill>
                  <a:srgbClr val="FF0000"/>
                </a:solidFill>
                <a:effectLst/>
                <a:latin typeface="Times New Roman" pitchFamily="18" charset="0"/>
                <a:ea typeface="Open Sans" panose="020B0606030504020204" pitchFamily="34" charset="0"/>
                <a:cs typeface="Times New Roman" pitchFamily="18" charset="0"/>
              </a:rPr>
              <a:t> TỪ</a:t>
            </a:r>
          </a:p>
          <a:p>
            <a:pPr marL="285750" indent="-285750" algn="l">
              <a:spcAft>
                <a:spcPts val="600"/>
              </a:spcAft>
              <a:buFont typeface="Wingdings" pitchFamily="2" charset="2"/>
              <a:buChar char="ü"/>
            </a:pPr>
            <a:r>
              <a:rPr lang="en-GB" sz="1700" dirty="0">
                <a:latin typeface="Times New Roman" pitchFamily="18" charset="0"/>
                <a:cs typeface="Times New Roman" pitchFamily="18" charset="0"/>
              </a:rPr>
              <a:t>G</a:t>
            </a:r>
            <a:r>
              <a:rPr lang="vi-VN" sz="1700" dirty="0">
                <a:latin typeface="Times New Roman" pitchFamily="18" charset="0"/>
                <a:cs typeface="Times New Roman" pitchFamily="18" charset="0"/>
              </a:rPr>
              <a:t>om nhóm các từ đơn liền kề thành một cụm từ có ý nghĩa. </a:t>
            </a:r>
            <a:endParaRPr lang="en-GB" sz="1700" dirty="0">
              <a:latin typeface="Times New Roman" pitchFamily="18" charset="0"/>
              <a:cs typeface="Times New Roman" pitchFamily="18" charset="0"/>
            </a:endParaRP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Mục tiêu của việc tách từ văn bản đầu vào là để khử tính nhập nhằng về ngữ nghĩa của văn bản. </a:t>
            </a:r>
            <a:endParaRPr kumimoji="0" lang="en-GB" sz="1700" b="1" i="0" u="none" strike="noStrike" cap="none" normalizeH="0" baseline="0" dirty="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3" name="Snip Same Side Corner Rectangle 22"/>
          <p:cNvSpPr/>
          <p:nvPr/>
        </p:nvSpPr>
        <p:spPr bwMode="auto">
          <a:xfrm>
            <a:off x="8941185" y="2291357"/>
            <a:ext cx="2981325" cy="2762250"/>
          </a:xfrm>
          <a:prstGeom prst="snip2Same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a:solidFill>
                  <a:srgbClr val="FF0000"/>
                </a:solidFill>
                <a:latin typeface="Times New Roman" pitchFamily="18" charset="0"/>
                <a:ea typeface="Open Sans" panose="020B0606030504020204" pitchFamily="34" charset="0"/>
                <a:cs typeface="Times New Roman" pitchFamily="18" charset="0"/>
              </a:rPr>
              <a:t>BỎ STOP WORD</a:t>
            </a: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StopWords là những từ xuất hiện nhiều trong ngôn ngữ tự nhiên, tuy nhiên lại không mang nhiều ý nghĩa.</a:t>
            </a:r>
            <a:endParaRPr lang="en-GB" sz="1700" dirty="0">
              <a:latin typeface="Times New Roman" pitchFamily="18" charset="0"/>
              <a:cs typeface="Times New Roman" pitchFamily="18" charset="0"/>
            </a:endParaRPr>
          </a:p>
          <a:p>
            <a:pPr marL="285750" indent="-285750" algn="just">
              <a:spcAft>
                <a:spcPts val="600"/>
              </a:spcAft>
              <a:buFont typeface="Wingdings" pitchFamily="2" charset="2"/>
              <a:buChar char="ü"/>
            </a:pPr>
            <a:r>
              <a:rPr lang="en-GB" sz="1700" dirty="0" err="1">
                <a:latin typeface="Times New Roman" pitchFamily="18" charset="0"/>
                <a:ea typeface="Open Sans" panose="020B0606030504020204" pitchFamily="34" charset="0"/>
                <a:cs typeface="Times New Roman" pitchFamily="18" charset="0"/>
              </a:rPr>
              <a:t>Ví</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dụ</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bị</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các</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cả</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có</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thể</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thì</a:t>
            </a:r>
            <a:r>
              <a:rPr lang="en-GB" sz="1700" dirty="0">
                <a:latin typeface="Times New Roman" pitchFamily="18" charset="0"/>
                <a:ea typeface="Open Sans" panose="020B0606030504020204" pitchFamily="34" charset="0"/>
                <a:cs typeface="Times New Roman" pitchFamily="18" charset="0"/>
              </a:rPr>
              <a:t>…</a:t>
            </a:r>
            <a:endParaRPr kumimoji="0" lang="en-GB" sz="1700" i="0"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4" name="Round Diagonal Corner Rectangle 23"/>
          <p:cNvSpPr/>
          <p:nvPr/>
        </p:nvSpPr>
        <p:spPr bwMode="auto">
          <a:xfrm>
            <a:off x="133350" y="5306763"/>
            <a:ext cx="2495549" cy="909043"/>
          </a:xfrm>
          <a:prstGeom prst="round2DiagRect">
            <a:avLst/>
          </a:prstGeom>
          <a:solidFill>
            <a:schemeClr val="tx1">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rPr>
              <a:t>“9 </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Chiếc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 !!!! </a:t>
            </a:r>
            <a:r>
              <a:rPr lang="en-GB" sz="1700" i="1" dirty="0">
                <a:latin typeface="Times New Roman" pitchFamily="18" charset="0"/>
                <a:ea typeface="Open Sans" panose="020B0606030504020204" pitchFamily="34" charset="0"/>
                <a:cs typeface="Times New Roman" pitchFamily="18" charset="0"/>
                <a:sym typeface="Wingdings" pitchFamily="2" charset="2"/>
              </a:rPr>
              <a:t> ”</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5" name="Round Diagonal Corner Rectangle 24"/>
          <p:cNvSpPr/>
          <p:nvPr/>
        </p:nvSpPr>
        <p:spPr bwMode="auto">
          <a:xfrm>
            <a:off x="3219450" y="5306763"/>
            <a:ext cx="2495549" cy="909043"/>
          </a:xfrm>
          <a:prstGeom prst="round2Diag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a:latin typeface="Times New Roman" pitchFamily="18" charset="0"/>
                <a:ea typeface="Open Sans" panose="020B0606030504020204" pitchFamily="34" charset="0"/>
                <a:cs typeface="Times New Roman" pitchFamily="18" charset="0"/>
              </a:rPr>
              <a:t>“</a:t>
            </a:r>
            <a:r>
              <a:rPr lang="en-GB" sz="1700" i="1" dirty="0" err="1">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6" name="Right Arrow 25"/>
          <p:cNvSpPr/>
          <p:nvPr/>
        </p:nvSpPr>
        <p:spPr bwMode="auto">
          <a:xfrm>
            <a:off x="273367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 Diagonal Corner Rectangle 26"/>
          <p:cNvSpPr/>
          <p:nvPr/>
        </p:nvSpPr>
        <p:spPr bwMode="auto">
          <a:xfrm>
            <a:off x="6331336" y="5306763"/>
            <a:ext cx="2495549" cy="909043"/>
          </a:xfrm>
          <a:prstGeom prst="round2Diag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a:latin typeface="Times New Roman" pitchFamily="18" charset="0"/>
                <a:ea typeface="Open Sans" panose="020B0606030504020204" pitchFamily="34" charset="0"/>
                <a:cs typeface="Times New Roman" pitchFamily="18" charset="0"/>
              </a:rPr>
              <a:t>“</a:t>
            </a:r>
            <a:r>
              <a:rPr lang="en-GB" sz="1700" i="1" dirty="0" err="1">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lang="en-GB" sz="1700" i="1" dirty="0" err="1">
                <a:latin typeface="Times New Roman" pitchFamily="18" charset="0"/>
                <a:ea typeface="Open Sans" panose="020B0606030504020204" pitchFamily="34" charset="0"/>
                <a:cs typeface="Times New Roman" pitchFamily="18" charset="0"/>
              </a:rPr>
              <a:t>_</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8" name="Round Diagonal Corner Rectangle 27"/>
          <p:cNvSpPr/>
          <p:nvPr/>
        </p:nvSpPr>
        <p:spPr bwMode="auto">
          <a:xfrm>
            <a:off x="9426961" y="5306762"/>
            <a:ext cx="2495549" cy="909043"/>
          </a:xfrm>
          <a:prstGeom prst="round2Diag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GB" sz="1700" i="1" dirty="0">
                <a:latin typeface="Times New Roman" pitchFamily="18" charset="0"/>
                <a:ea typeface="Open Sans" panose="020B0606030504020204" pitchFamily="34" charset="0"/>
                <a:cs typeface="Times New Roman" pitchFamily="18" charset="0"/>
              </a:rPr>
              <a:t>“</a:t>
            </a:r>
            <a:r>
              <a:rPr lang="vi-VN" sz="1700" i="1" dirty="0">
                <a:latin typeface="Times New Roman" pitchFamily="18" charset="0"/>
                <a:ea typeface="Open Sans" panose="020B0606030504020204" pitchFamily="34" charset="0"/>
                <a:cs typeface="Times New Roman" pitchFamily="18" charset="0"/>
              </a:rPr>
              <a:t>điện_thoại tệ 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30" name="Right Arrow 29"/>
          <p:cNvSpPr/>
          <p:nvPr/>
        </p:nvSpPr>
        <p:spPr bwMode="auto">
          <a:xfrm>
            <a:off x="579793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1" name="Right Arrow 30"/>
          <p:cNvSpPr/>
          <p:nvPr/>
        </p:nvSpPr>
        <p:spPr bwMode="auto">
          <a:xfrm>
            <a:off x="8905057"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96502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a:t>3.2.3. </a:t>
            </a:r>
            <a:r>
              <a:rPr lang="en-GB" i="1" dirty="0" err="1"/>
              <a:t>Vectơ</a:t>
            </a:r>
            <a:r>
              <a:rPr lang="en-GB" i="1" dirty="0"/>
              <a:t> </a:t>
            </a:r>
            <a:r>
              <a:rPr lang="en-GB" i="1" dirty="0" err="1"/>
              <a:t>hóa</a:t>
            </a:r>
            <a:r>
              <a:rPr lang="en-GB" i="1" dirty="0"/>
              <a:t> </a:t>
            </a:r>
            <a:r>
              <a:rPr lang="en-GB" i="1" dirty="0" err="1"/>
              <a:t>dữ</a:t>
            </a:r>
            <a:r>
              <a:rPr lang="en-GB" i="1" dirty="0"/>
              <a:t> </a:t>
            </a:r>
            <a:r>
              <a:rPr lang="en-GB" i="1" dirty="0" err="1"/>
              <a:t>liệu</a:t>
            </a:r>
            <a:r>
              <a:rPr lang="en-GB" i="1" dirty="0"/>
              <a:t>.</a:t>
            </a:r>
          </a:p>
        </p:txBody>
      </p:sp>
      <p:pic>
        <p:nvPicPr>
          <p:cNvPr id="3074" name="Picture 2" descr="Káº¿t quáº£ hÃ¬nh áº£nh cho vector by tfi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975" y="669131"/>
            <a:ext cx="4574116" cy="3201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bwMode="auto">
          <a:xfrm>
            <a:off x="654436" y="3952875"/>
            <a:ext cx="6457950" cy="1981199"/>
          </a:xfrm>
          <a:prstGeom prst="round2DiagRect">
            <a:avLst/>
          </a:prstGeom>
          <a:solidFill>
            <a:schemeClr val="tx2">
              <a:lumMod val="75000"/>
              <a:alpha val="3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GB" dirty="0">
                <a:solidFill>
                  <a:schemeClr val="bg1"/>
                </a:solidFill>
                <a:latin typeface="Times New Roman" pitchFamily="18" charset="0"/>
                <a:ea typeface="Open Sans" panose="020B0606030504020204" pitchFamily="34" charset="0"/>
                <a:cs typeface="Times New Roman" pitchFamily="18" charset="0"/>
              </a:rPr>
              <a:t>TF-IDF: </a:t>
            </a:r>
            <a:r>
              <a:rPr lang="en-US" dirty="0">
                <a:latin typeface="Times New Roman" pitchFamily="18" charset="0"/>
                <a:cs typeface="Times New Roman" pitchFamily="18" charset="0"/>
              </a:rPr>
              <a:t>Term frequency – inverse document frequency</a:t>
            </a:r>
          </a:p>
          <a:p>
            <a:pPr algn="just">
              <a:spcAft>
                <a:spcPts val="600"/>
              </a:spcAft>
            </a:pP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đánh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qua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kê</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xét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nằm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a:t>
            </a:r>
            <a:endParaRPr kumimoji="0" lang="en-GB" b="0" i="0" u="none" strike="noStrike" cap="none" normalizeH="0" baseline="0" dirty="0" err="1">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7" name="Rounded Rectangle 6"/>
          <p:cNvSpPr/>
          <p:nvPr/>
        </p:nvSpPr>
        <p:spPr bwMode="auto">
          <a:xfrm>
            <a:off x="654436" y="836613"/>
            <a:ext cx="6457950" cy="2867025"/>
          </a:xfrm>
          <a:prstGeom prst="roundRect">
            <a:avLst/>
          </a:prstGeom>
          <a:gradFill>
            <a:gsLst>
              <a:gs pos="0">
                <a:schemeClr val="accent1">
                  <a:tint val="66000"/>
                  <a:satMod val="160000"/>
                  <a:alpha val="23000"/>
                </a:schemeClr>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US" dirty="0">
                <a:latin typeface="Times New Roman" pitchFamily="18" charset="0"/>
                <a:cs typeface="Times New Roman" pitchFamily="18" charset="0"/>
              </a:rPr>
              <a:t>Vector space model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tin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hay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marL="285750" indent="-285750" algn="just">
              <a:buFont typeface="Wingdings" pitchFamily="2" charset="2"/>
              <a:buChar char="Ø"/>
            </a:pP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biểu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Euclid n-</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endParaRPr lang="en-GB" dirty="0">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00E4CDAF-82F1-354B-A481-1A32E4D59EB2}"/>
              </a:ext>
            </a:extLst>
          </p:cNvPr>
          <p:cNvPicPr>
            <a:picLocks noChangeAspect="1"/>
          </p:cNvPicPr>
          <p:nvPr/>
        </p:nvPicPr>
        <p:blipFill>
          <a:blip r:embed="rId3"/>
          <a:stretch>
            <a:fillRect/>
          </a:stretch>
        </p:blipFill>
        <p:spPr>
          <a:xfrm>
            <a:off x="7981950" y="4010096"/>
            <a:ext cx="3467659" cy="1866755"/>
          </a:xfrm>
          <a:prstGeom prst="rect">
            <a:avLst/>
          </a:prstGeom>
          <a:effectLst>
            <a:glow>
              <a:schemeClr val="accent1"/>
            </a:glow>
            <a:reflection endPos="0" dist="50800" dir="5400000" sy="-100000" algn="bl" rotWithShape="0"/>
          </a:effectLst>
        </p:spPr>
      </p:pic>
    </p:spTree>
    <p:extLst>
      <p:ext uri="{BB962C8B-B14F-4D97-AF65-F5344CB8AC3E}">
        <p14:creationId xmlns:p14="http://schemas.microsoft.com/office/powerpoint/2010/main" val="1029459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1623" y="315913"/>
            <a:ext cx="11214847" cy="490538"/>
          </a:xfrm>
        </p:spPr>
        <p:txBody>
          <a:bodyPr/>
          <a:lstStyle/>
          <a:p>
            <a:r>
              <a:rPr lang="en-GB" i="1" dirty="0"/>
              <a:t>3.2.4. </a:t>
            </a:r>
            <a:r>
              <a:rPr lang="en-GB" i="1" dirty="0" err="1"/>
              <a:t>Mô</a:t>
            </a:r>
            <a:r>
              <a:rPr lang="en-GB" i="1" dirty="0"/>
              <a:t> </a:t>
            </a:r>
            <a:r>
              <a:rPr lang="en-GB" i="1" dirty="0" err="1"/>
              <a:t>hình</a:t>
            </a:r>
            <a:r>
              <a:rPr lang="en-GB" i="1" dirty="0"/>
              <a:t> </a:t>
            </a:r>
            <a:r>
              <a:rPr lang="en-GB" i="1" dirty="0" err="1"/>
              <a:t>hóa</a:t>
            </a:r>
            <a:r>
              <a:rPr lang="en-GB" i="1" dirty="0"/>
              <a:t> </a:t>
            </a:r>
            <a:r>
              <a:rPr lang="en-GB" i="1" dirty="0" err="1"/>
              <a:t>dữ</a:t>
            </a:r>
            <a:r>
              <a:rPr lang="en-GB" i="1" dirty="0"/>
              <a:t> </a:t>
            </a:r>
            <a:r>
              <a:rPr lang="en-GB" i="1" dirty="0" err="1"/>
              <a:t>liệu</a:t>
            </a:r>
            <a:r>
              <a:rPr lang="en-GB" i="1" dirty="0"/>
              <a:t>.</a:t>
            </a:r>
          </a:p>
        </p:txBody>
      </p:sp>
      <p:sp>
        <p:nvSpPr>
          <p:cNvPr id="7" name="Can 6"/>
          <p:cNvSpPr/>
          <p:nvPr/>
        </p:nvSpPr>
        <p:spPr bwMode="auto">
          <a:xfrm>
            <a:off x="1770891" y="2725739"/>
            <a:ext cx="8382000" cy="2982537"/>
          </a:xfrm>
          <a:prstGeom prst="can">
            <a:avLst>
              <a:gd name="adj" fmla="val 10793"/>
            </a:avLst>
          </a:prstGeom>
          <a:solidFill>
            <a:schemeClr val="accent1">
              <a:lumMod val="75000"/>
              <a:alpha val="2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GB" dirty="0" err="1">
                <a:latin typeface="Times New Roman" pitchFamily="18" charset="0"/>
                <a:cs typeface="Times New Roman" pitchFamily="18" charset="0"/>
              </a:rPr>
              <a:t>Đưa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dữ</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liệu</a:t>
            </a:r>
            <a:r>
              <a:rPr lang="en-GB" dirty="0">
                <a:latin typeface="Times New Roman" pitchFamily="18" charset="0"/>
                <a:cs typeface="Times New Roman" pitchFamily="18" charset="0"/>
              </a:rPr>
              <a:t> (Data training) </a:t>
            </a:r>
            <a:r>
              <a:rPr lang="en-GB" dirty="0" err="1">
                <a:latin typeface="Times New Roman" pitchFamily="18" charset="0"/>
                <a:cs typeface="Times New Roman" pitchFamily="18" charset="0"/>
              </a:rPr>
              <a:t>vào</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phân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lớp</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huấn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luyện</a:t>
            </a:r>
            <a:r>
              <a:rPr lang="en-GB" dirty="0">
                <a:latin typeface="Times New Roman" pitchFamily="18" charset="0"/>
                <a:cs typeface="Times New Roman" pitchFamily="18" charset="0"/>
              </a:rPr>
              <a:t>.</a:t>
            </a:r>
          </a:p>
          <a:p>
            <a:pPr marL="285750" indent="-285750" algn="just">
              <a:buFont typeface="Wingdings" pitchFamily="2" charset="2"/>
              <a:buChar char="Ø"/>
            </a:pPr>
            <a:r>
              <a:rPr lang="vi-VN" dirty="0">
                <a:latin typeface="Times New Roman" pitchFamily="18" charset="0"/>
                <a:cs typeface="Times New Roman" pitchFamily="18" charset="0"/>
              </a:rPr>
              <a:t>Đối với bài toán phân lớp học có giám sát thì có nhiều thuật toán có thể áp dụng để modeling dữ liệu như Logistic Regression, Naive Bayes, Multi-layer P</a:t>
            </a:r>
            <a:r>
              <a:rPr lang="en-US" dirty="0" err="1">
                <a:latin typeface="Times New Roman" pitchFamily="18" charset="0"/>
                <a:cs typeface="Times New Roman" pitchFamily="18" charset="0"/>
              </a:rPr>
              <a:t>erceptron</a:t>
            </a:r>
            <a:r>
              <a:rPr lang="en-US" dirty="0">
                <a:latin typeface="Times New Roman" pitchFamily="18" charset="0"/>
                <a:cs typeface="Times New Roman" pitchFamily="18" charset="0"/>
              </a:rPr>
              <a:t>, Decision Tree, K-Nearest Neighbor…</a:t>
            </a:r>
          </a:p>
          <a:p>
            <a:pPr marL="285750" indent="-285750" algn="just">
              <a:buFont typeface="Wingdings" pitchFamily="2" charset="2"/>
              <a:buChar char="Ø"/>
            </a:pPr>
            <a:r>
              <a:rPr lang="vi-VN" dirty="0">
                <a:latin typeface="Times New Roman" pitchFamily="18" charset="0"/>
                <a:cs typeface="Times New Roman" pitchFamily="18" charset="0"/>
              </a:rPr>
              <a:t>Tuỳ vào từng bài toán, từng bộ dữ liệu thì mỗi mô hình thuật toán trên có các đặc điểm hiệu suất khác nhau.</a:t>
            </a:r>
            <a:endParaRPr lang="en-GB" dirty="0">
              <a:latin typeface="Times New Roman" pitchFamily="18" charset="0"/>
              <a:cs typeface="Times New Roman" pitchFamily="18" charset="0"/>
            </a:endParaRPr>
          </a:p>
          <a:p>
            <a:pPr marL="285750" indent="-285750" algn="just">
              <a:buFont typeface="Wingdings" pitchFamily="2" charset="2"/>
              <a:buChar char="Ø"/>
            </a:pPr>
            <a:r>
              <a:rPr lang="en-GB" dirty="0" err="1">
                <a:latin typeface="Times New Roman" pitchFamily="18" charset="0"/>
                <a:cs typeface="Times New Roman" pitchFamily="18" charset="0"/>
              </a:rPr>
              <a:t>Điểu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chỉnh</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các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tham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số</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của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tối</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ưu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mô</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hình</a:t>
            </a:r>
            <a:r>
              <a:rPr lang="en-GB" dirty="0">
                <a:latin typeface="Times New Roman" pitchFamily="18" charset="0"/>
                <a:cs typeface="Times New Roman" pitchFamily="18" charset="0"/>
              </a:rPr>
              <a:t>.</a:t>
            </a:r>
          </a:p>
          <a:p>
            <a:pPr marL="285750" indent="-285750" algn="just">
              <a:buFont typeface="Wingdings" pitchFamily="2" charset="2"/>
              <a:buChar char="Ø"/>
            </a:pPr>
            <a:endParaRPr lang="en-US" dirty="0">
              <a:latin typeface="Times New Roman" pitchFamily="18" charset="0"/>
              <a:cs typeface="Times New Roman" pitchFamily="18" charset="0"/>
            </a:endParaRPr>
          </a:p>
          <a:p>
            <a:pPr marL="285750" indent="-285750" algn="just">
              <a:buFont typeface="Wingdings" pitchFamily="2" charset="2"/>
              <a:buChar char="Ø"/>
            </a:pPr>
            <a:endParaRPr lang="en-GB"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49" y="968376"/>
            <a:ext cx="7713735"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06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a:t>3.2.5. </a:t>
            </a:r>
            <a:r>
              <a:rPr lang="en-GB" i="1" dirty="0" err="1"/>
              <a:t>Đánh</a:t>
            </a:r>
            <a:r>
              <a:rPr lang="en-GB" i="1" dirty="0"/>
              <a:t> </a:t>
            </a:r>
            <a:r>
              <a:rPr lang="en-GB" i="1" dirty="0" err="1"/>
              <a:t>giá</a:t>
            </a:r>
            <a:r>
              <a:rPr lang="en-GB" i="1" dirty="0"/>
              <a:t> </a:t>
            </a:r>
            <a:r>
              <a:rPr lang="en-GB" i="1" dirty="0" err="1"/>
              <a:t>mô</a:t>
            </a:r>
            <a:r>
              <a:rPr lang="en-GB" i="1" dirty="0"/>
              <a:t> </a:t>
            </a:r>
            <a:r>
              <a:rPr lang="en-GB" i="1" dirty="0" err="1"/>
              <a:t>hình</a:t>
            </a:r>
            <a:r>
              <a:rPr lang="en-GB" i="1" dirty="0"/>
              <a:t>.</a:t>
            </a:r>
          </a:p>
        </p:txBody>
      </p:sp>
      <p:sp>
        <p:nvSpPr>
          <p:cNvPr id="5" name="Rectangle 4"/>
          <p:cNvSpPr/>
          <p:nvPr/>
        </p:nvSpPr>
        <p:spPr bwMode="auto">
          <a:xfrm>
            <a:off x="866775" y="1704976"/>
            <a:ext cx="5400675" cy="3486149"/>
          </a:xfrm>
          <a:prstGeom prst="rect">
            <a:avLst/>
          </a:prstGeom>
          <a:pattFill prst="ltDnDiag">
            <a:fgClr>
              <a:schemeClr val="accent1"/>
            </a:fgClr>
            <a:bgClr>
              <a:schemeClr val="bg1"/>
            </a:bgClr>
          </a:patt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dirty="0">
                <a:latin typeface="Times New Roman" pitchFamily="18" charset="0"/>
                <a:cs typeface="Times New Roman" pitchFamily="18" charset="0"/>
              </a:rPr>
              <a:t>Khi xây dựng một mô hình Machine Learning, chúng ta cần một phép đánh giá để xem mô hình sử dụng có hiệu quả không và để so sánh khả năng của các mô hình.</a:t>
            </a:r>
            <a:endParaRPr lang="en-GB" dirty="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Hiệu năng của một mô hình thường được đánh giá dựa trên tập dữ liệu kiểm thử (test data)</a:t>
            </a:r>
            <a:endParaRPr lang="en-GB" dirty="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Có rất nhiều cách đánh giá một mô hình phân lớp. Tuỳ vào những bài toán khác nhau mà chúng ta sử dụng các phương pháp khác nhau. Các phương pháp thường được sử dụng là: Accuracy score, confusion matrix, ROC curve,</a:t>
            </a:r>
            <a:r>
              <a:rPr lang="en-GB" dirty="0">
                <a:latin typeface="Times New Roman" pitchFamily="18" charset="0"/>
                <a:cs typeface="Times New Roman" pitchFamily="18" charset="0"/>
              </a:rPr>
              <a:t> </a:t>
            </a:r>
            <a:r>
              <a:rPr lang="vi-VN" dirty="0">
                <a:latin typeface="Times New Roman" pitchFamily="18" charset="0"/>
                <a:cs typeface="Times New Roman" pitchFamily="18" charset="0"/>
              </a:rPr>
              <a:t>Area Under the Curve, Precision and Recall, F1 score</a:t>
            </a:r>
            <a:r>
              <a:rPr lang="en-GB" dirty="0">
                <a:latin typeface="Times New Roman" pitchFamily="18" charset="0"/>
                <a:cs typeface="Times New Roman" pitchFamily="18" charset="0"/>
              </a:rPr>
              <a:t>…</a:t>
            </a:r>
          </a:p>
        </p:txBody>
      </p:sp>
      <p:pic>
        <p:nvPicPr>
          <p:cNvPr id="5122" name="Picture 2" descr="Káº¿t quáº£ hÃ¬nh áº£nh cho 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638" y="1611313"/>
            <a:ext cx="4884107" cy="357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671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3300F00-EAA5-4845-8A76-4A8528BDF8C5}"/>
              </a:ext>
            </a:extLst>
          </p:cNvPr>
          <p:cNvSpPr>
            <a:spLocks noGrp="1"/>
          </p:cNvSpPr>
          <p:nvPr>
            <p:ph type="title"/>
          </p:nvPr>
        </p:nvSpPr>
        <p:spPr>
          <a:xfrm>
            <a:off x="451623" y="346075"/>
            <a:ext cx="11214847" cy="490538"/>
          </a:xfrm>
        </p:spPr>
        <p:txBody>
          <a:bodyPr/>
          <a:lstStyle/>
          <a:p>
            <a:r>
              <a:rPr lang="en-US" dirty="0"/>
              <a:t>4. </a:t>
            </a:r>
            <a:r>
              <a:rPr lang="en-US" dirty="0" err="1"/>
              <a:t>Kết</a:t>
            </a:r>
            <a:r>
              <a:rPr lang="en-US" dirty="0"/>
              <a:t> </a:t>
            </a:r>
            <a:r>
              <a:rPr lang="en-US" dirty="0" err="1"/>
              <a:t>quả</a:t>
            </a:r>
            <a:r>
              <a:rPr lang="en-US" dirty="0"/>
              <a:t> </a:t>
            </a:r>
            <a:r>
              <a:rPr lang="en-US" dirty="0" err="1"/>
              <a:t>triển</a:t>
            </a:r>
            <a:r>
              <a:rPr lang="en-US" dirty="0"/>
              <a:t> </a:t>
            </a:r>
            <a:r>
              <a:rPr lang="en-US" dirty="0" err="1"/>
              <a:t>khai</a:t>
            </a:r>
            <a:r>
              <a:rPr lang="en-US" dirty="0"/>
              <a:t>.</a:t>
            </a:r>
          </a:p>
        </p:txBody>
      </p:sp>
      <p:sp>
        <p:nvSpPr>
          <p:cNvPr id="9"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sp>
        <p:nvSpPr>
          <p:cNvPr id="10" name="Rectangle 9"/>
          <p:cNvSpPr/>
          <p:nvPr/>
        </p:nvSpPr>
        <p:spPr>
          <a:xfrm>
            <a:off x="676275" y="1662053"/>
            <a:ext cx="6096000" cy="2308324"/>
          </a:xfrm>
          <a:prstGeom prst="rect">
            <a:avLst/>
          </a:prstGeom>
        </p:spPr>
        <p:txBody>
          <a:bodyPr>
            <a:spAutoFit/>
          </a:bodyPr>
          <a:lstStyle/>
          <a:p>
            <a:pPr marL="285750" indent="-285750" algn="just">
              <a:buFont typeface="Wingdings" pitchFamily="2" charset="2"/>
              <a:buChar char="Ø"/>
            </a:pPr>
            <a:r>
              <a:rPr lang="vi-VN" dirty="0">
                <a:latin typeface="Times New Roman" pitchFamily="18" charset="0"/>
                <a:cs typeface="Times New Roman" pitchFamily="18" charset="0"/>
              </a:rPr>
              <a:t>Bằng việc sử dụng công cụ Selenium Webdriver để thực hiện việc cào dữ liệu thông qua hai trang web là thegioididong.com, fptshop.com.vn đã thu thập được gần 5000 bộ dữ liệu. </a:t>
            </a:r>
            <a:endParaRPr lang="en-GB" dirty="0">
              <a:latin typeface="Times New Roman" pitchFamily="18" charset="0"/>
              <a:cs typeface="Times New Roman" pitchFamily="18" charset="0"/>
            </a:endParaRPr>
          </a:p>
          <a:p>
            <a:pPr marL="285750" indent="-285750" algn="just">
              <a:buFont typeface="Wingdings" pitchFamily="2" charset="2"/>
              <a:buChar char="Ø"/>
            </a:pPr>
            <a:r>
              <a:rPr lang="vi-VN" dirty="0">
                <a:latin typeface="Times New Roman" pitchFamily="18" charset="0"/>
                <a:cs typeface="Times New Roman" pitchFamily="18" charset="0"/>
              </a:rPr>
              <a:t>Trong một dòng dữ liệu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được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thập</a:t>
            </a:r>
            <a:r>
              <a:rPr lang="vi-VN" dirty="0">
                <a:latin typeface="Times New Roman" pitchFamily="18" charset="0"/>
                <a:cs typeface="Times New Roman" pitchFamily="18" charset="0"/>
              </a:rPr>
              <a:t> bao gồm:</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Bình luận</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Tên hãng </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Điểm đánh gi</a:t>
            </a:r>
            <a:r>
              <a:rPr lang="en-GB" dirty="0">
                <a:latin typeface="Times New Roman" pitchFamily="18" charset="0"/>
                <a:cs typeface="Times New Roman" pitchFamily="18" charset="0"/>
              </a:rPr>
              <a:t>á</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1364744"/>
            <a:ext cx="5351145" cy="437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62979" y="4127575"/>
            <a:ext cx="6029179" cy="1200329"/>
          </a:xfrm>
          <a:prstGeom prst="rect">
            <a:avLst/>
          </a:prstGeom>
        </p:spPr>
        <p:txBody>
          <a:bodyPr wrap="square">
            <a:spAutoFit/>
          </a:bodyPr>
          <a:lstStyle/>
          <a:p>
            <a:pPr marL="742950" lvl="1" indent="-285750" algn="just">
              <a:buFont typeface="Wingdings" pitchFamily="2" charset="2"/>
              <a:buChar char="Ø"/>
            </a:pPr>
            <a:r>
              <a:rPr lang="en-GB" dirty="0" err="1">
                <a:latin typeface="Times New Roman" pitchFamily="18" charset="0"/>
                <a:cs typeface="Times New Roman" pitchFamily="18" charset="0"/>
              </a:rPr>
              <a:t>Thêm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cột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Cảm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xúc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vào</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dữ</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liệu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dựa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trên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điểm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đánh</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giá</a:t>
            </a:r>
            <a:r>
              <a:rPr lang="en-GB" dirty="0">
                <a:latin typeface="Times New Roman" pitchFamily="18" charset="0"/>
                <a:cs typeface="Times New Roman" pitchFamily="18" charset="0"/>
              </a:rPr>
              <a:t>:</a:t>
            </a:r>
          </a:p>
          <a:p>
            <a:pPr marL="1200150" lvl="2" indent="-285750" algn="just">
              <a:buFont typeface="Arial" pitchFamily="34" charset="0"/>
              <a:buChar char="•"/>
            </a:pPr>
            <a:r>
              <a:rPr lang="vi-VN" dirty="0">
                <a:latin typeface="Times New Roman" pitchFamily="18" charset="0"/>
                <a:cs typeface="Times New Roman" pitchFamily="18" charset="0"/>
              </a:rPr>
              <a:t>Từ 1 đến 3</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Negative</a:t>
            </a:r>
            <a:r>
              <a:rPr lang="vi-VN" dirty="0">
                <a:latin typeface="Times New Roman" pitchFamily="18" charset="0"/>
                <a:cs typeface="Times New Roman" pitchFamily="18" charset="0"/>
              </a:rPr>
              <a:t> (tiêu cực)</a:t>
            </a:r>
            <a:endParaRPr lang="en-GB" dirty="0">
              <a:latin typeface="Times New Roman" pitchFamily="18" charset="0"/>
              <a:cs typeface="Times New Roman" pitchFamily="18" charset="0"/>
            </a:endParaRPr>
          </a:p>
          <a:p>
            <a:pPr marL="1200150" lvl="2" indent="-285750" algn="just">
              <a:buFont typeface="Arial" pitchFamily="34" charset="0"/>
              <a:buChar char="•"/>
            </a:pPr>
            <a:r>
              <a:rPr lang="vi-VN" dirty="0">
                <a:latin typeface="Times New Roman" pitchFamily="18" charset="0"/>
                <a:cs typeface="Times New Roman" pitchFamily="18" charset="0"/>
              </a:rPr>
              <a:t>Từ 4 đến 5</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Positive</a:t>
            </a:r>
            <a:r>
              <a:rPr lang="vi-VN" dirty="0">
                <a:latin typeface="Times New Roman" pitchFamily="18" charset="0"/>
                <a:cs typeface="Times New Roman" pitchFamily="18" charset="0"/>
              </a:rPr>
              <a:t> (tích cực)</a:t>
            </a:r>
            <a:endParaRPr lang="en-GB" dirty="0">
              <a:latin typeface="Times New Roman" pitchFamily="18" charset="0"/>
              <a:cs typeface="Times New Roman" pitchFamily="18" charset="0"/>
            </a:endParaRPr>
          </a:p>
          <a:p>
            <a:pPr marL="1200150" lvl="2" indent="-285750" algn="just">
              <a:buFont typeface="Wingdings" pitchFamily="2" charset="2"/>
              <a:buChar char="Ø"/>
            </a:pP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1985854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038" y="995348"/>
            <a:ext cx="4296261" cy="285733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169" y="3710230"/>
            <a:ext cx="4826000" cy="283591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45" y="3782471"/>
            <a:ext cx="4516821" cy="249199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397" y="982925"/>
            <a:ext cx="5390515" cy="2386330"/>
          </a:xfrm>
          <a:prstGeom prst="rect">
            <a:avLst/>
          </a:prstGeom>
        </p:spPr>
      </p:pic>
      <p:cxnSp>
        <p:nvCxnSpPr>
          <p:cNvPr id="21" name="Straight Connector 20"/>
          <p:cNvCxnSpPr/>
          <p:nvPr/>
        </p:nvCxnSpPr>
        <p:spPr bwMode="auto">
          <a:xfrm flipH="1">
            <a:off x="6154847" y="822200"/>
            <a:ext cx="1" cy="5886418"/>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23" name="Straight Connector 22"/>
          <p:cNvCxnSpPr/>
          <p:nvPr/>
        </p:nvCxnSpPr>
        <p:spPr bwMode="auto">
          <a:xfrm>
            <a:off x="117695" y="3710230"/>
            <a:ext cx="12074305"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2908654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6387" y="1068636"/>
            <a:ext cx="9015603" cy="4508299"/>
          </a:xfrm>
          <a:prstGeom prst="rect">
            <a:avLst/>
          </a:prstGeom>
        </p:spPr>
      </p:pic>
    </p:spTree>
    <p:extLst>
      <p:ext uri="{BB962C8B-B14F-4D97-AF65-F5344CB8AC3E}">
        <p14:creationId xmlns:p14="http://schemas.microsoft.com/office/powerpoint/2010/main" val="790582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4.2. </a:t>
            </a:r>
            <a:r>
              <a:rPr lang="en-US" i="1" kern="0" dirty="0" err="1"/>
              <a:t>Tiền</a:t>
            </a:r>
            <a:r>
              <a:rPr lang="en-US" i="1" kern="0" dirty="0"/>
              <a:t> </a:t>
            </a:r>
            <a:r>
              <a:rPr lang="en-US" i="1" kern="0" dirty="0" err="1"/>
              <a:t>xử</a:t>
            </a:r>
            <a:r>
              <a:rPr lang="en-US" i="1" kern="0" dirty="0"/>
              <a:t> </a:t>
            </a:r>
            <a:r>
              <a:rPr lang="en-US" i="1" kern="0" dirty="0" err="1"/>
              <a:t>lý</a:t>
            </a:r>
            <a:r>
              <a:rPr lang="en-US" i="1" kern="0" dirty="0"/>
              <a:t> </a:t>
            </a:r>
            <a:r>
              <a:rPr lang="en-US" i="1" kern="0" dirty="0" err="1"/>
              <a:t>dữ</a:t>
            </a:r>
            <a:r>
              <a:rPr lang="en-US" i="1" kern="0" dirty="0"/>
              <a:t> </a:t>
            </a:r>
            <a:r>
              <a:rPr lang="en-US" i="1" kern="0" dirty="0" err="1"/>
              <a:t>liệu</a:t>
            </a:r>
            <a:r>
              <a:rPr lang="en-US" i="1" kern="0" dirty="0"/>
              <a:t>.</a:t>
            </a:r>
          </a:p>
        </p:txBody>
      </p:sp>
      <p:graphicFrame>
        <p:nvGraphicFramePr>
          <p:cNvPr id="6" name="Table 5"/>
          <p:cNvGraphicFramePr>
            <a:graphicFrameLocks noGrp="1"/>
          </p:cNvGraphicFramePr>
          <p:nvPr>
            <p:extLst>
              <p:ext uri="{D42A27DB-BD31-4B8C-83A1-F6EECF244321}">
                <p14:modId xmlns:p14="http://schemas.microsoft.com/office/powerpoint/2010/main" val="3050502079"/>
              </p:ext>
            </p:extLst>
          </p:nvPr>
        </p:nvGraphicFramePr>
        <p:xfrm>
          <a:off x="2560335" y="1010560"/>
          <a:ext cx="7744808" cy="5487785"/>
        </p:xfrm>
        <a:graphic>
          <a:graphicData uri="http://schemas.openxmlformats.org/drawingml/2006/table">
            <a:tbl>
              <a:tblPr firstRow="1" firstCol="1" bandRow="1">
                <a:tableStyleId>{5C22544A-7EE6-4342-B048-85BDC9FD1C3A}</a:tableStyleId>
              </a:tblPr>
              <a:tblGrid>
                <a:gridCol w="3858498">
                  <a:extLst>
                    <a:ext uri="{9D8B030D-6E8A-4147-A177-3AD203B41FA5}">
                      <a16:colId xmlns:a16="http://schemas.microsoft.com/office/drawing/2014/main" val="20000"/>
                    </a:ext>
                  </a:extLst>
                </a:gridCol>
                <a:gridCol w="3886310">
                  <a:extLst>
                    <a:ext uri="{9D8B030D-6E8A-4147-A177-3AD203B41FA5}">
                      <a16:colId xmlns:a16="http://schemas.microsoft.com/office/drawing/2014/main" val="20001"/>
                    </a:ext>
                  </a:extLst>
                </a:gridCol>
              </a:tblGrid>
              <a:tr h="351945">
                <a:tc>
                  <a:txBody>
                    <a:bodyPr/>
                    <a:lstStyle/>
                    <a:p>
                      <a:pPr indent="180340" algn="ctr">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Dữ</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chưa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xử</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lý</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ctr">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Dữ</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đã</a:t>
                      </a:r>
                      <a:r>
                        <a:rPr lang="en-US" sz="1500" dirty="0">
                          <a:solidFill>
                            <a:schemeClr val="tx1"/>
                          </a:solidFill>
                          <a:effectLst/>
                          <a:latin typeface="Times New Roman" pitchFamily="18" charset="0"/>
                          <a:cs typeface="Times New Roman" pitchFamily="18" charset="0"/>
                        </a:rPr>
                        <a:t> qua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xử</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lý</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0"/>
                  </a:ext>
                </a:extLst>
              </a:tr>
              <a:tr h="46300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Nói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chung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dùng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điện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thoại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là</a:t>
                      </a:r>
                      <a:r>
                        <a:rPr lang="en-US" sz="1500" b="0" dirty="0">
                          <a:solidFill>
                            <a:schemeClr val="tx1"/>
                          </a:solidFill>
                          <a:effectLst/>
                          <a:latin typeface="Times New Roman" pitchFamily="18" charset="0"/>
                          <a:cs typeface="Times New Roman" pitchFamily="18" charset="0"/>
                        </a:rPr>
                        <a:t> ok </a:t>
                      </a:r>
                      <a:r>
                        <a:rPr lang="en-US" sz="1500" b="0" dirty="0" err="1">
                          <a:solidFill>
                            <a:schemeClr val="tx1"/>
                          </a:solidFill>
                          <a:effectLst/>
                          <a:latin typeface="Times New Roman" pitchFamily="18" charset="0"/>
                          <a:cs typeface="Times New Roman" pitchFamily="18" charset="0"/>
                        </a:rPr>
                        <a:t>nhất</a:t>
                      </a:r>
                      <a:r>
                        <a:rPr lang="en-US" sz="1500" b="0" dirty="0">
                          <a:solidFill>
                            <a:schemeClr val="tx1"/>
                          </a:solidFill>
                          <a:effectLst/>
                          <a:latin typeface="Times New Roman" pitchFamily="18" charset="0"/>
                          <a:cs typeface="Times New Roman" pitchFamily="18" charset="0"/>
                        </a:rPr>
                        <a:t> !!!!!!!</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nói_chung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dùng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điện_thoại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a:t>
                      </a:r>
                      <a:r>
                        <a:rPr lang="en-US" sz="1500" dirty="0">
                          <a:solidFill>
                            <a:schemeClr val="tx1"/>
                          </a:solidFill>
                          <a:effectLst/>
                          <a:latin typeface="Times New Roman" pitchFamily="18" charset="0"/>
                          <a:cs typeface="Times New Roman" pitchFamily="18" charset="0"/>
                        </a:rPr>
                        <a:t> ok </a:t>
                      </a:r>
                      <a:r>
                        <a:rPr lang="en-US" sz="1500" dirty="0" err="1">
                          <a:solidFill>
                            <a:schemeClr val="tx1"/>
                          </a:solidFill>
                          <a:effectLst/>
                          <a:latin typeface="Times New Roman" pitchFamily="18" charset="0"/>
                          <a:cs typeface="Times New Roman" pitchFamily="18" charset="0"/>
                        </a:rPr>
                        <a:t>nhất</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1"/>
                  </a:ext>
                </a:extLst>
              </a:tr>
              <a:tr h="463005">
                <a:tc>
                  <a:txBody>
                    <a:bodyPr/>
                    <a:lstStyle/>
                    <a:p>
                      <a:pPr indent="180340" algn="just">
                        <a:lnSpc>
                          <a:spcPct val="120000"/>
                        </a:lnSpc>
                        <a:spcBef>
                          <a:spcPts val="600"/>
                        </a:spcBef>
                        <a:spcAft>
                          <a:spcPts val="600"/>
                        </a:spcAft>
                      </a:pPr>
                      <a:r>
                        <a:rPr lang="en-US" sz="1500" b="0" dirty="0">
                          <a:solidFill>
                            <a:schemeClr val="tx1"/>
                          </a:solidFill>
                          <a:effectLst/>
                          <a:latin typeface="Times New Roman" pitchFamily="18" charset="0"/>
                          <a:cs typeface="Times New Roman" pitchFamily="18" charset="0"/>
                        </a:rPr>
                        <a:t>&lt;h2&gt; </a:t>
                      </a:r>
                      <a:r>
                        <a:rPr lang="en-US" sz="1500" b="0" dirty="0" err="1">
                          <a:solidFill>
                            <a:schemeClr val="tx1"/>
                          </a:solidFill>
                          <a:effectLst/>
                          <a:latin typeface="Times New Roman" pitchFamily="18" charset="0"/>
                          <a:cs typeface="Times New Roman" pitchFamily="18" charset="0"/>
                        </a:rPr>
                        <a:t>đừng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nên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nếu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không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tiền</a:t>
                      </a:r>
                      <a:r>
                        <a:rPr lang="en-US" sz="1500" b="0" dirty="0">
                          <a:solidFill>
                            <a:schemeClr val="tx1"/>
                          </a:solidFill>
                          <a:effectLst/>
                          <a:latin typeface="Times New Roman" pitchFamily="18" charset="0"/>
                          <a:cs typeface="Times New Roman" pitchFamily="18" charset="0"/>
                        </a:rPr>
                        <a:t> &lt;/h2&gt;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đừng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không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2"/>
                  </a:ext>
                </a:extLst>
              </a:tr>
              <a:tr h="656881">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xài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rất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nhưng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giá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vẫn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quá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mắc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mong</a:t>
                      </a:r>
                      <a:r>
                        <a:rPr lang="en-US" sz="1500" b="0" dirty="0">
                          <a:solidFill>
                            <a:schemeClr val="tx1"/>
                          </a:solidFill>
                          <a:effectLst/>
                          <a:latin typeface="Times New Roman" pitchFamily="18" charset="0"/>
                          <a:cs typeface="Times New Roman" pitchFamily="18" charset="0"/>
                        </a:rPr>
                        <a:t> apple </a:t>
                      </a:r>
                      <a:r>
                        <a:rPr lang="en-US" sz="1500" b="0" dirty="0" err="1">
                          <a:solidFill>
                            <a:schemeClr val="tx1"/>
                          </a:solidFill>
                          <a:effectLst/>
                          <a:latin typeface="Times New Roman" pitchFamily="18" charset="0"/>
                          <a:cs typeface="Times New Roman" pitchFamily="18" charset="0"/>
                        </a:rPr>
                        <a:t>khắc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coi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giá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bán</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xài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giá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quá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mắc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mong</a:t>
                      </a:r>
                      <a:r>
                        <a:rPr lang="en-US" sz="1500" dirty="0">
                          <a:solidFill>
                            <a:schemeClr val="tx1"/>
                          </a:solidFill>
                          <a:effectLst/>
                          <a:latin typeface="Times New Roman" pitchFamily="18" charset="0"/>
                          <a:cs typeface="Times New Roman" pitchFamily="18" charset="0"/>
                        </a:rPr>
                        <a:t> apple </a:t>
                      </a:r>
                      <a:r>
                        <a:rPr lang="en-US" sz="1500" dirty="0" err="1">
                          <a:solidFill>
                            <a:schemeClr val="tx1"/>
                          </a:solidFill>
                          <a:effectLst/>
                          <a:latin typeface="Times New Roman" pitchFamily="18" charset="0"/>
                          <a:cs typeface="Times New Roman" pitchFamily="18" charset="0"/>
                        </a:rPr>
                        <a:t>khắc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coi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giá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bán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3"/>
                  </a:ext>
                </a:extLst>
              </a:tr>
              <a:tr h="48246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xịn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Nhưng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chưa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tiền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Vẫn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cho</a:t>
                      </a:r>
                      <a:r>
                        <a:rPr lang="en-US" sz="1500" b="0" dirty="0">
                          <a:solidFill>
                            <a:schemeClr val="tx1"/>
                          </a:solidFill>
                          <a:effectLst/>
                          <a:latin typeface="Times New Roman" pitchFamily="18" charset="0"/>
                          <a:cs typeface="Times New Roman" pitchFamily="18" charset="0"/>
                        </a:rPr>
                        <a:t> 5 </a:t>
                      </a:r>
                      <a:r>
                        <a:rPr lang="en-US" sz="1500" b="0" dirty="0" err="1">
                          <a:solidFill>
                            <a:schemeClr val="tx1"/>
                          </a:solidFill>
                          <a:effectLst/>
                          <a:latin typeface="Times New Roman" pitchFamily="18" charset="0"/>
                          <a:cs typeface="Times New Roman" pitchFamily="18" charset="0"/>
                        </a:rPr>
                        <a:t>sao</a:t>
                      </a:r>
                      <a:r>
                        <a:rPr lang="en-US" sz="1500" b="0" dirty="0">
                          <a:solidFill>
                            <a:schemeClr val="tx1"/>
                          </a:solidFill>
                          <a:effectLst/>
                          <a:latin typeface="Times New Roman" pitchFamily="18" charset="0"/>
                          <a:cs typeface="Times New Roman" pitchFamily="18" charset="0"/>
                        </a:rPr>
                        <a: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xịn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sao</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4"/>
                  </a:ext>
                </a:extLst>
              </a:tr>
              <a:tr h="46300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hjc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một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ngày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triệu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hjc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hjc</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hjc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một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ngày</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mất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máy_triệu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hjc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hjc</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5"/>
                  </a:ext>
                </a:extLst>
              </a:tr>
              <a:tr h="231503">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nhìn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rất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đẹp</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và</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sành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điệu</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nhìn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đẹp</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sành_điệu</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6"/>
                  </a:ext>
                </a:extLst>
              </a:tr>
              <a:tr h="470826">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XS max pin </a:t>
                      </a:r>
                      <a:r>
                        <a:rPr lang="en-US" sz="1500" b="0" dirty="0" err="1">
                          <a:solidFill>
                            <a:schemeClr val="tx1"/>
                          </a:solidFill>
                          <a:effectLst/>
                          <a:latin typeface="Times New Roman" pitchFamily="18" charset="0"/>
                          <a:cs typeface="Times New Roman" pitchFamily="18" charset="0"/>
                        </a:rPr>
                        <a:t>lâu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hơn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khác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nhiều</a:t>
                      </a:r>
                      <a:r>
                        <a:rPr lang="en-US" sz="1500" b="0" dirty="0">
                          <a:solidFill>
                            <a:schemeClr val="tx1"/>
                          </a:solidFill>
                          <a:effectLst/>
                          <a:latin typeface="Times New Roman" pitchFamily="18" charset="0"/>
                          <a:cs typeface="Times New Roman" pitchFamily="18" charset="0"/>
                        </a:rPr>
                        <a: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máy</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 pin </a:t>
                      </a:r>
                      <a:r>
                        <a:rPr lang="en-US" sz="1500" dirty="0" err="1">
                          <a:solidFill>
                            <a:schemeClr val="tx1"/>
                          </a:solidFill>
                          <a:effectLst/>
                          <a:latin typeface="Times New Roman" pitchFamily="18" charset="0"/>
                          <a:cs typeface="Times New Roman" pitchFamily="18" charset="0"/>
                        </a:rPr>
                        <a:t>lâu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hơn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khác</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7"/>
                  </a:ext>
                </a:extLst>
              </a:tr>
              <a:tr h="432377">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pin </a:t>
                      </a:r>
                      <a:r>
                        <a:rPr lang="en-US" sz="1500" b="0" dirty="0" err="1">
                          <a:solidFill>
                            <a:schemeClr val="tx1"/>
                          </a:solidFill>
                          <a:effectLst/>
                          <a:latin typeface="Times New Roman" pitchFamily="18" charset="0"/>
                          <a:cs typeface="Times New Roman" pitchFamily="18" charset="0"/>
                        </a:rPr>
                        <a:t>trâu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đẹp</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không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chê</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được</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máy</a:t>
                      </a:r>
                      <a:r>
                        <a:rPr lang="en-US" sz="1500" dirty="0">
                          <a:solidFill>
                            <a:schemeClr val="tx1"/>
                          </a:solidFill>
                          <a:effectLst/>
                          <a:latin typeface="Times New Roman" pitchFamily="18" charset="0"/>
                          <a:cs typeface="Times New Roman" pitchFamily="18" charset="0"/>
                        </a:rPr>
                        <a:t> pin </a:t>
                      </a:r>
                      <a:r>
                        <a:rPr lang="en-US" sz="1500" dirty="0" err="1">
                          <a:solidFill>
                            <a:schemeClr val="tx1"/>
                          </a:solidFill>
                          <a:effectLst/>
                          <a:latin typeface="Times New Roman" pitchFamily="18" charset="0"/>
                          <a:cs typeface="Times New Roman" pitchFamily="18" charset="0"/>
                        </a:rPr>
                        <a:t>trâu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đẹp</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không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chê</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8"/>
                  </a:ext>
                </a:extLst>
              </a:tr>
              <a:tr h="231503">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nên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xs</a:t>
                      </a:r>
                      <a:r>
                        <a:rPr lang="en-US" sz="1500" b="0" dirty="0">
                          <a:solidFill>
                            <a:schemeClr val="tx1"/>
                          </a:solidFill>
                          <a:effectLst/>
                          <a:latin typeface="Times New Roman" pitchFamily="18" charset="0"/>
                          <a:cs typeface="Times New Roman" pitchFamily="18" charset="0"/>
                        </a:rPr>
                        <a:t> max</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9"/>
                  </a:ext>
                </a:extLst>
              </a:tr>
              <a:tr h="926012">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1 </a:t>
                      </a:r>
                      <a:r>
                        <a:rPr lang="en-US" sz="1500" b="0" dirty="0" err="1">
                          <a:solidFill>
                            <a:schemeClr val="tx1"/>
                          </a:solidFill>
                          <a:effectLst/>
                          <a:latin typeface="Times New Roman" pitchFamily="18" charset="0"/>
                          <a:cs typeface="Times New Roman" pitchFamily="18" charset="0"/>
                        </a:rPr>
                        <a:t>cái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xs</a:t>
                      </a:r>
                      <a:r>
                        <a:rPr lang="en-US" sz="1500" b="0" dirty="0">
                          <a:solidFill>
                            <a:schemeClr val="tx1"/>
                          </a:solidFill>
                          <a:effectLst/>
                          <a:latin typeface="Times New Roman" pitchFamily="18" charset="0"/>
                          <a:cs typeface="Times New Roman" pitchFamily="18" charset="0"/>
                        </a:rPr>
                        <a:t> max </a:t>
                      </a:r>
                      <a:r>
                        <a:rPr lang="en-US" sz="1500" b="0" dirty="0" err="1">
                          <a:solidFill>
                            <a:schemeClr val="tx1"/>
                          </a:solidFill>
                          <a:effectLst/>
                          <a:latin typeface="Times New Roman" pitchFamily="18" charset="0"/>
                          <a:cs typeface="Times New Roman" pitchFamily="18" charset="0"/>
                        </a:rPr>
                        <a:t>hàng</a:t>
                      </a:r>
                      <a:r>
                        <a:rPr lang="en-US" sz="1500" b="0" dirty="0">
                          <a:solidFill>
                            <a:schemeClr val="tx1"/>
                          </a:solidFill>
                          <a:effectLst/>
                          <a:latin typeface="Times New Roman" pitchFamily="18" charset="0"/>
                          <a:cs typeface="Times New Roman" pitchFamily="18" charset="0"/>
                        </a:rPr>
                        <a:t> sing, ... </a:t>
                      </a:r>
                      <a:r>
                        <a:rPr lang="en-US" sz="1500" b="0" dirty="0" err="1">
                          <a:solidFill>
                            <a:schemeClr val="tx1"/>
                          </a:solidFill>
                          <a:effectLst/>
                          <a:latin typeface="Times New Roman" pitchFamily="18" charset="0"/>
                          <a:cs typeface="Times New Roman" pitchFamily="18" charset="0"/>
                        </a:rPr>
                        <a:t>Xài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chút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mà</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ngốn</a:t>
                      </a:r>
                      <a:r>
                        <a:rPr lang="en-US" sz="1500" b="0" dirty="0">
                          <a:solidFill>
                            <a:schemeClr val="tx1"/>
                          </a:solidFill>
                          <a:effectLst/>
                          <a:latin typeface="Times New Roman" pitchFamily="18" charset="0"/>
                          <a:cs typeface="Times New Roman" pitchFamily="18" charset="0"/>
                        </a:rPr>
                        <a:t> pin </a:t>
                      </a:r>
                      <a:r>
                        <a:rPr lang="en-US" sz="1500" b="0" dirty="0" err="1">
                          <a:solidFill>
                            <a:schemeClr val="tx1"/>
                          </a:solidFill>
                          <a:effectLst/>
                          <a:latin typeface="Times New Roman" pitchFamily="18" charset="0"/>
                          <a:cs typeface="Times New Roman" pitchFamily="18" charset="0"/>
                        </a:rPr>
                        <a:t>kinh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khủng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luôn</a:t>
                      </a:r>
                      <a:r>
                        <a:rPr lang="en-US" sz="1500" b="0" dirty="0">
                          <a:solidFill>
                            <a:schemeClr val="tx1"/>
                          </a:solidFill>
                          <a:effectLst/>
                          <a:latin typeface="Times New Roman" pitchFamily="18" charset="0"/>
                          <a:cs typeface="Times New Roman" pitchFamily="18" charset="0"/>
                        </a:rPr>
                        <a:t> :( Hi </a:t>
                      </a:r>
                      <a:r>
                        <a:rPr lang="en-US" sz="1500" b="0" dirty="0" err="1">
                          <a:solidFill>
                            <a:schemeClr val="tx1"/>
                          </a:solidFill>
                          <a:effectLst/>
                          <a:latin typeface="Times New Roman" pitchFamily="18" charset="0"/>
                          <a:cs typeface="Times New Roman" pitchFamily="18" charset="0"/>
                        </a:rPr>
                        <a:t>vọng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chính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hãng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sẽ</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hơn</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 </a:t>
                      </a:r>
                      <a:r>
                        <a:rPr lang="en-US" sz="1500" dirty="0" err="1">
                          <a:solidFill>
                            <a:schemeClr val="tx1"/>
                          </a:solidFill>
                          <a:effectLst/>
                          <a:latin typeface="Times New Roman" pitchFamily="18" charset="0"/>
                          <a:cs typeface="Times New Roman" pitchFamily="18" charset="0"/>
                        </a:rPr>
                        <a:t>hàng</a:t>
                      </a:r>
                      <a:r>
                        <a:rPr lang="en-US" sz="1500" dirty="0">
                          <a:solidFill>
                            <a:schemeClr val="tx1"/>
                          </a:solidFill>
                          <a:effectLst/>
                          <a:latin typeface="Times New Roman" pitchFamily="18" charset="0"/>
                          <a:cs typeface="Times New Roman" pitchFamily="18" charset="0"/>
                        </a:rPr>
                        <a:t> sing </a:t>
                      </a:r>
                      <a:r>
                        <a:rPr lang="en-US" sz="1500" dirty="0" err="1">
                          <a:solidFill>
                            <a:schemeClr val="tx1"/>
                          </a:solidFill>
                          <a:effectLst/>
                          <a:latin typeface="Times New Roman" pitchFamily="18" charset="0"/>
                          <a:cs typeface="Times New Roman" pitchFamily="18" charset="0"/>
                        </a:rPr>
                        <a:t>xài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chút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nó</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ngốn</a:t>
                      </a:r>
                      <a:r>
                        <a:rPr lang="en-US" sz="1500" dirty="0">
                          <a:solidFill>
                            <a:schemeClr val="tx1"/>
                          </a:solidFill>
                          <a:effectLst/>
                          <a:latin typeface="Times New Roman" pitchFamily="18" charset="0"/>
                          <a:cs typeface="Times New Roman" pitchFamily="18" charset="0"/>
                        </a:rPr>
                        <a:t> pin </a:t>
                      </a:r>
                      <a:r>
                        <a:rPr lang="en-US" sz="1500" dirty="0" err="1">
                          <a:solidFill>
                            <a:schemeClr val="tx1"/>
                          </a:solidFill>
                          <a:effectLst/>
                          <a:latin typeface="Times New Roman" pitchFamily="18" charset="0"/>
                          <a:cs typeface="Times New Roman" pitchFamily="18" charset="0"/>
                        </a:rPr>
                        <a:t>kinh_khủng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luôn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hi_vọng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chính</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hãng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hơn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36421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0716"/>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4.3. </a:t>
            </a:r>
            <a:r>
              <a:rPr lang="en-US" i="1" kern="0" dirty="0" err="1"/>
              <a:t>Vectơ</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a:t>
            </a:r>
          </a:p>
        </p:txBody>
      </p:sp>
      <p:sp>
        <p:nvSpPr>
          <p:cNvPr id="6" name="Rectangle 5"/>
          <p:cNvSpPr/>
          <p:nvPr/>
        </p:nvSpPr>
        <p:spPr>
          <a:xfrm>
            <a:off x="451623" y="1428246"/>
            <a:ext cx="6096000" cy="923330"/>
          </a:xfrm>
          <a:prstGeom prst="rect">
            <a:avLst/>
          </a:prstGeom>
        </p:spPr>
        <p:txBody>
          <a:bodyPr>
            <a:spAutoFit/>
          </a:bodyPr>
          <a:lstStyle/>
          <a:p>
            <a:pPr marL="285750" indent="-285750" algn="just">
              <a:buFont typeface="Wingdings" pitchFamily="2" charset="2"/>
              <a:buChar char="q"/>
            </a:pPr>
            <a:r>
              <a:rPr lang="en-US" dirty="0" err="1">
                <a:latin typeface="Times New Roman" pitchFamily="18" charset="0"/>
                <a:cs typeface="Times New Roman" pitchFamily="18" charset="0"/>
              </a:rPr>
              <a:t>Triển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khai</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TF-IDF</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Sklearn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funtion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giúp</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thực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TF-IDF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dàng</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73" y="3048067"/>
            <a:ext cx="64389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745746" y="831254"/>
            <a:ext cx="5248130" cy="5355312"/>
          </a:xfrm>
          <a:prstGeom prst="rect">
            <a:avLst/>
          </a:prstGeom>
        </p:spPr>
        <p:txBody>
          <a:bodyPr wrap="square">
            <a:spAutoFit/>
          </a:bodyPr>
          <a:lstStyle/>
          <a:p>
            <a:pPr marL="285750" indent="-285750" algn="just">
              <a:buFont typeface="Wingdings" pitchFamily="2" charset="2"/>
              <a:buChar char="q"/>
            </a:pPr>
            <a:r>
              <a:rPr lang="en-US" dirty="0" err="1">
                <a:latin typeface="Times New Roman" pitchFamily="18" charset="0"/>
                <a:cs typeface="Times New Roman" pitchFamily="18" charset="0"/>
              </a:rPr>
              <a:t>Hàm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a:t>
            </a:r>
            <a:r>
              <a:rPr lang="en-US" dirty="0">
                <a:latin typeface="Times New Roman" pitchFamily="18" charset="0"/>
                <a:cs typeface="Times New Roman" pitchFamily="18" charset="0"/>
              </a:rPr>
              <a:t> ý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a:t>
            </a:r>
          </a:p>
          <a:p>
            <a:pPr marL="285750" indent="-285750" algn="just">
              <a:buFont typeface="Wingdings" pitchFamily="2" charset="2"/>
              <a:buChar char="q"/>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đếm</a:t>
            </a:r>
            <a:r>
              <a:rPr lang="en-US" dirty="0">
                <a:latin typeface="Times New Roman" pitchFamily="18" charset="0"/>
                <a:cs typeface="Times New Roman" pitchFamily="18" charset="0"/>
              </a:rPr>
              <a:t>)</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sublinear_tf</a:t>
            </a:r>
            <a:r>
              <a:rPr lang="en-US" dirty="0">
                <a:latin typeface="Times New Roman" pitchFamily="18" charset="0"/>
                <a:cs typeface="Times New Roman" pitchFamily="18" charset="0"/>
              </a:rPr>
              <a:t>: Scale term frequency </a:t>
            </a:r>
            <a:r>
              <a:rPr lang="en-US" dirty="0" err="1">
                <a:latin typeface="Times New Roman" pitchFamily="18" charset="0"/>
                <a:cs typeface="Times New Roman" pitchFamily="18" charset="0"/>
              </a:rPr>
              <a:t>bằng</a:t>
            </a:r>
            <a:r>
              <a:rPr lang="en-US" dirty="0">
                <a:latin typeface="Times New Roman" pitchFamily="18" charset="0"/>
                <a:cs typeface="Times New Roman" pitchFamily="18" charset="0"/>
              </a:rPr>
              <a:t> logarithmic scale</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stop_words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stop word,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max_features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lựa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chọn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character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vocabulary</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a:latin typeface="Times New Roman" pitchFamily="18" charset="0"/>
                <a:cs typeface="Times New Roman" pitchFamily="18" charset="0"/>
              </a:rPr>
              <a:t>vocabulary </a:t>
            </a:r>
            <a:r>
              <a:rPr lang="en-US" dirty="0" err="1">
                <a:latin typeface="Times New Roman" pitchFamily="18" charset="0"/>
                <a:cs typeface="Times New Roman" pitchFamily="18" charset="0"/>
              </a:rPr>
              <a:t>nếu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xây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dựng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vocabulury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max_features</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119976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30" y="329619"/>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4.4. </a:t>
            </a:r>
            <a:r>
              <a:rPr lang="en-US" i="1" kern="0" dirty="0" err="1"/>
              <a:t>Vectơ</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a:t>
            </a:r>
          </a:p>
        </p:txBody>
      </p:sp>
      <p:sp>
        <p:nvSpPr>
          <p:cNvPr id="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555" y="1241951"/>
            <a:ext cx="7722605" cy="3746843"/>
          </a:xfrm>
          <a:prstGeom prst="rect">
            <a:avLst/>
          </a:prstGeom>
        </p:spPr>
      </p:pic>
      <p:sp>
        <p:nvSpPr>
          <p:cNvPr id="11" name="Rectangle 10"/>
          <p:cNvSpPr/>
          <p:nvPr/>
        </p:nvSpPr>
        <p:spPr>
          <a:xfrm>
            <a:off x="1092452" y="5075287"/>
            <a:ext cx="9137964" cy="738664"/>
          </a:xfrm>
          <a:prstGeom prst="rect">
            <a:avLst/>
          </a:prstGeom>
        </p:spPr>
        <p:txBody>
          <a:bodyPr wrap="square">
            <a:spAutoFit/>
          </a:bodyPr>
          <a:lstStyle/>
          <a:p>
            <a:pPr marL="285750" lvl="0" indent="-285750" algn="just" eaLnBrk="0" hangingPunct="0">
              <a:buFont typeface="Wingdings" pitchFamily="2" charset="2"/>
              <a:buChar char="ü"/>
            </a:pPr>
            <a:r>
              <a:rPr lang="en-US" dirty="0" err="1">
                <a:latin typeface="Times New Roman" pitchFamily="18" charset="0"/>
                <a:ea typeface="Calibri" pitchFamily="34" charset="0"/>
                <a:cs typeface="Times New Roman" pitchFamily="18" charset="0"/>
              </a:rPr>
              <a:t>Sau</a:t>
            </a:r>
            <a:r>
              <a:rPr lang="en-US" dirty="0">
                <a:latin typeface="Times New Roman" pitchFamily="18" charset="0"/>
                <a:ea typeface="Calibri" pitchFamily="34" charset="0"/>
                <a:cs typeface="Times New Roman" pitchFamily="18" charset="0"/>
              </a:rPr>
              <a:t> </a:t>
            </a:r>
            <a:r>
              <a:rPr lang="en-US" dirty="0" err="1">
                <a:latin typeface="Times New Roman" pitchFamily="18" charset="0"/>
                <a:ea typeface="Calibri" pitchFamily="34" charset="0"/>
                <a:cs typeface="Times New Roman" pitchFamily="18" charset="0"/>
              </a:rPr>
              <a:t>khi</a:t>
            </a:r>
            <a:r>
              <a:rPr lang="en-US" dirty="0">
                <a:latin typeface="Times New Roman" pitchFamily="18" charset="0"/>
                <a:ea typeface="Calibri" pitchFamily="34" charset="0"/>
                <a:cs typeface="Times New Roman" pitchFamily="18" charset="0"/>
              </a:rPr>
              <a:t> vector </a:t>
            </a:r>
            <a:r>
              <a:rPr lang="vi-VN" dirty="0">
                <a:latin typeface="Times New Roman" pitchFamily="18" charset="0"/>
                <a:ea typeface="Calibri" pitchFamily="34" charset="0"/>
                <a:cs typeface="Times New Roman" pitchFamily="18" charset="0"/>
              </a:rPr>
              <a:t>ta có bộ từ điển gồm 1517 từ có trong bộ dữ liệu, ta có word cloud của bộ dữ liệu sau quá trình tiền dữ liệu được lấy ra từ Vocabulary của Tf-Idf</a:t>
            </a:r>
            <a:r>
              <a:rPr lang="en-GB" dirty="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2499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D4403-6E83-B145-BD57-ABDD6B7AA811}"/>
              </a:ext>
            </a:extLst>
          </p:cNvPr>
          <p:cNvPicPr>
            <a:picLocks noChangeAspect="1"/>
          </p:cNvPicPr>
          <p:nvPr/>
        </p:nvPicPr>
        <p:blipFill>
          <a:blip r:embed="rId3"/>
          <a:stretch>
            <a:fillRect/>
          </a:stretch>
        </p:blipFill>
        <p:spPr>
          <a:xfrm>
            <a:off x="0" y="891477"/>
            <a:ext cx="4088842" cy="5033835"/>
          </a:xfrm>
          <a:prstGeom prst="rect">
            <a:avLst/>
          </a:prstGeom>
        </p:spPr>
      </p:pic>
      <p:sp>
        <p:nvSpPr>
          <p:cNvPr id="9" name="Rounded Rectangle 8">
            <a:extLst>
              <a:ext uri="{FF2B5EF4-FFF2-40B4-BE49-F238E27FC236}">
                <a16:creationId xmlns:a16="http://schemas.microsoft.com/office/drawing/2014/main" id="{A3B126FB-E56E-0D42-8907-02AFD66543B5}"/>
              </a:ext>
            </a:extLst>
          </p:cNvPr>
          <p:cNvSpPr/>
          <p:nvPr/>
        </p:nvSpPr>
        <p:spPr bwMode="auto">
          <a:xfrm>
            <a:off x="4088842" y="891477"/>
            <a:ext cx="7802880" cy="2254059"/>
          </a:xfrm>
          <a:prstGeom prst="roundRect">
            <a:avLst/>
          </a:prstGeom>
          <a:solidFill>
            <a:schemeClr val="accent6">
              <a:lumMod val="60000"/>
              <a:lumOff val="40000"/>
              <a:alpha val="22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Ngày nay, với sự bùng nổ của Internet với các phương tiện truyền thông xã hội, thương mại điện tử,… </a:t>
            </a:r>
          </a:p>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Từ đó đã cho phép mọi người không chỉ chia sẻ thông tin trên đó mà còn thể hiện thái độ, quan điểm của mình đối với các sản phẩm, dịch vụ và các vấn đề xã hội khác.</a:t>
            </a:r>
            <a:r>
              <a:rPr lang="en-US"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 typeface="Wingdings" pitchFamily="2" charset="2"/>
              <a:buChar char="Ø"/>
            </a:pPr>
            <a:r>
              <a:rPr lang="en-US" sz="1700" dirty="0" err="1">
                <a:latin typeface="Times New Roman" panose="02020603050405020304" pitchFamily="18" charset="0"/>
                <a:ea typeface="Tahoma" panose="020B0604030504040204" pitchFamily="34" charset="0"/>
                <a:cs typeface="Times New Roman" panose="02020603050405020304" pitchFamily="18" charset="0"/>
              </a:rPr>
              <a:t>Hầu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hết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các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doanh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nghiệp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đều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luôn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muốn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tâm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đến</a:t>
            </a:r>
            <a:r>
              <a:rPr lang="en-US" sz="1700" dirty="0">
                <a:latin typeface="Times New Roman" panose="02020603050405020304" pitchFamily="18" charset="0"/>
                <a:ea typeface="Tahoma" panose="020B0604030504040204" pitchFamily="34" charset="0"/>
                <a:cs typeface="Times New Roman" panose="02020603050405020304" pitchFamily="18" charset="0"/>
              </a:rPr>
              <a:t> ý </a:t>
            </a:r>
            <a:r>
              <a:rPr lang="en-US" sz="1700" dirty="0" err="1">
                <a:latin typeface="Times New Roman" panose="02020603050405020304" pitchFamily="18" charset="0"/>
                <a:ea typeface="Tahoma" panose="020B0604030504040204" pitchFamily="34" charset="0"/>
                <a:cs typeface="Times New Roman" panose="02020603050405020304" pitchFamily="18" charset="0"/>
              </a:rPr>
              <a:t>kiến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hồi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khách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hàng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phẩm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dịch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vụ</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thế</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algn="just">
              <a:spcAft>
                <a:spcPts val="600"/>
              </a:spcAft>
            </a:pPr>
            <a:endParaRPr lang="en-US" sz="17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Down Arrow 12">
            <a:extLst>
              <a:ext uri="{FF2B5EF4-FFF2-40B4-BE49-F238E27FC236}">
                <a16:creationId xmlns:a16="http://schemas.microsoft.com/office/drawing/2014/main" id="{C040C1AD-A736-2D4A-881C-D46B5CDEA2C1}"/>
              </a:ext>
            </a:extLst>
          </p:cNvPr>
          <p:cNvSpPr/>
          <p:nvPr/>
        </p:nvSpPr>
        <p:spPr bwMode="auto">
          <a:xfrm>
            <a:off x="7741820" y="3223261"/>
            <a:ext cx="484632" cy="786764"/>
          </a:xfrm>
          <a:prstGeom prst="downArrow">
            <a:avLst/>
          </a:prstGeom>
          <a:solidFill>
            <a:schemeClr val="accent6">
              <a:lumMod val="20000"/>
              <a:lumOff val="80000"/>
              <a:alpha val="7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Folded Corner 14">
            <a:extLst>
              <a:ext uri="{FF2B5EF4-FFF2-40B4-BE49-F238E27FC236}">
                <a16:creationId xmlns:a16="http://schemas.microsoft.com/office/drawing/2014/main" id="{0848428D-F260-8D47-AB3A-B3023F1F55C1}"/>
              </a:ext>
            </a:extLst>
          </p:cNvPr>
          <p:cNvSpPr/>
          <p:nvPr/>
        </p:nvSpPr>
        <p:spPr bwMode="auto">
          <a:xfrm>
            <a:off x="4180575" y="4117469"/>
            <a:ext cx="7619413" cy="1362455"/>
          </a:xfrm>
          <a:prstGeom prst="foldedCorner">
            <a:avLst/>
          </a:prstGeom>
          <a:solidFill>
            <a:schemeClr val="bg1">
              <a:lumMod val="75000"/>
              <a:alpha val="1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vi-VN" sz="1700" dirty="0">
                <a:latin typeface="Times New Roman" panose="02020603050405020304" pitchFamily="18" charset="0"/>
                <a:ea typeface="Tahoma" panose="020B0604030504040204" pitchFamily="34" charset="0"/>
                <a:cs typeface="Times New Roman" panose="02020603050405020304" pitchFamily="18" charset="0"/>
              </a:rPr>
              <a:t>Từ đó bài toán ở đây đặt ra là làm thế nào để xây dựng một mô hình máy học đã được huấn luyện, để rồi dùng mô hình đó phân tích những đánh giá phản hồi mới về một dòng sản phẩm di động mới nào đó cho ra đó là đánh giá </a:t>
            </a:r>
            <a:r>
              <a:rPr lang="vi-VN"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dirty="0">
                <a:latin typeface="Times New Roman" panose="02020603050405020304" pitchFamily="18" charset="0"/>
                <a:ea typeface="Tahoma" panose="020B0604030504040204" pitchFamily="34" charset="0"/>
                <a:cs typeface="Times New Roman" panose="02020603050405020304" pitchFamily="18" charset="0"/>
              </a:rPr>
              <a:t> hay là </a:t>
            </a:r>
            <a:r>
              <a:rPr lang="vi-VN"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dirty="0">
                <a:latin typeface="Times New Roman" panose="02020603050405020304" pitchFamily="18" charset="0"/>
                <a:ea typeface="Tahoma" panose="020B0604030504040204" pitchFamily="34" charset="0"/>
                <a:cs typeface="Times New Roman" panose="02020603050405020304" pitchFamily="18" charset="0"/>
              </a:rPr>
              <a:t> với độ chính xác cao.</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itel 2"/>
          <p:cNvSpPr>
            <a:spLocks noGrp="1"/>
          </p:cNvSpPr>
          <p:nvPr>
            <p:ph type="title"/>
          </p:nvPr>
        </p:nvSpPr>
        <p:spPr>
          <a:xfrm>
            <a:off x="357494" y="134506"/>
            <a:ext cx="11214847" cy="490538"/>
          </a:xfrm>
        </p:spPr>
        <p:txBody>
          <a:bodyPr/>
          <a:lstStyle/>
          <a:p>
            <a:pPr algn="ctr"/>
            <a:r>
              <a:rPr lang="de-DE" b="1" dirty="0" smtClean="0"/>
              <a:t>Lý do chọn đề tài ?</a:t>
            </a:r>
            <a:endParaRPr lang="de-DE" b="1" dirty="0"/>
          </a:p>
        </p:txBody>
      </p:sp>
    </p:spTree>
    <p:extLst>
      <p:ext uri="{BB962C8B-B14F-4D97-AF65-F5344CB8AC3E}">
        <p14:creationId xmlns:p14="http://schemas.microsoft.com/office/powerpoint/2010/main" val="1023712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57706" y="1056462"/>
            <a:ext cx="5432612" cy="4074459"/>
          </a:xfrm>
          <a:prstGeom prst="rect">
            <a:avLst/>
          </a:prstGeom>
        </p:spPr>
      </p:pic>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4.5. </a:t>
            </a:r>
            <a:r>
              <a:rPr lang="en-US" i="1" kern="0" dirty="0" err="1"/>
              <a:t>Lựa</a:t>
            </a:r>
            <a:r>
              <a:rPr lang="en-US" i="1" kern="0" dirty="0"/>
              <a:t> </a:t>
            </a:r>
            <a:r>
              <a:rPr lang="en-US" i="1" kern="0" dirty="0" err="1"/>
              <a:t>chọn</a:t>
            </a:r>
            <a:r>
              <a:rPr lang="en-US" i="1" kern="0" dirty="0"/>
              <a:t> </a:t>
            </a:r>
            <a:r>
              <a:rPr lang="en-US" i="1" kern="0" dirty="0" err="1"/>
              <a:t>thuật</a:t>
            </a:r>
            <a:r>
              <a:rPr lang="en-US" i="1" kern="0" dirty="0"/>
              <a:t> </a:t>
            </a:r>
            <a:r>
              <a:rPr lang="en-US" i="1" kern="0" dirty="0" err="1"/>
              <a:t>toán</a:t>
            </a:r>
            <a:r>
              <a:rPr lang="en-US" i="1" kern="0" dirty="0"/>
              <a:t>.</a:t>
            </a:r>
          </a:p>
        </p:txBody>
      </p:sp>
      <p:sp>
        <p:nvSpPr>
          <p:cNvPr id="8" name="Rectangle 7"/>
          <p:cNvSpPr/>
          <p:nvPr/>
        </p:nvSpPr>
        <p:spPr>
          <a:xfrm>
            <a:off x="451623" y="1397984"/>
            <a:ext cx="6096001" cy="646331"/>
          </a:xfrm>
          <a:prstGeom prst="rect">
            <a:avLst/>
          </a:prstGeom>
        </p:spPr>
        <p:txBody>
          <a:bodyPr wrap="square">
            <a:spAutoFit/>
          </a:bodyPr>
          <a:lstStyle/>
          <a:p>
            <a:r>
              <a:rPr lang="vi-VN" dirty="0"/>
              <a:t>Để đánh giá một hệ thống phân lớp, cách đơn giản nhất và hay được sử dụng nhất là </a:t>
            </a:r>
            <a:r>
              <a:rPr lang="vi-VN" b="1" dirty="0"/>
              <a:t>Accuracy (độ chính xác)</a:t>
            </a:r>
            <a:r>
              <a:rPr lang="vi-VN" dirty="0"/>
              <a:t>. </a:t>
            </a:r>
            <a:endParaRPr lang="en-GB" dirty="0"/>
          </a:p>
        </p:txBody>
      </p:sp>
      <p:sp>
        <p:nvSpPr>
          <p:cNvPr id="9" name="Rectangle 8"/>
          <p:cNvSpPr/>
          <p:nvPr/>
        </p:nvSpPr>
        <p:spPr>
          <a:xfrm>
            <a:off x="578372" y="2199368"/>
            <a:ext cx="6096000" cy="2585323"/>
          </a:xfrm>
          <a:prstGeom prst="rect">
            <a:avLst/>
          </a:prstGeom>
        </p:spPr>
        <p:txBody>
          <a:bodyPr>
            <a:spAutoFit/>
          </a:bodyPr>
          <a:lstStyle/>
          <a:p>
            <a:pPr marL="285750" lvl="0" indent="-285750" algn="just">
              <a:buFont typeface="Wingdings" pitchFamily="2" charset="2"/>
              <a:buChar char="Ø"/>
            </a:pPr>
            <a:r>
              <a:rPr lang="vi-VN" dirty="0"/>
              <a:t>Độ chính xác Logistic Regression là 84.76%</a:t>
            </a:r>
            <a:endParaRPr lang="en-GB" dirty="0"/>
          </a:p>
          <a:p>
            <a:pPr lvl="0" algn="just"/>
            <a:endParaRPr lang="en-GB" dirty="0"/>
          </a:p>
          <a:p>
            <a:pPr marL="285750" lvl="0" indent="-285750" algn="just">
              <a:buFont typeface="Wingdings" pitchFamily="2" charset="2"/>
              <a:buChar char="Ø"/>
            </a:pPr>
            <a:r>
              <a:rPr lang="vi-VN" dirty="0"/>
              <a:t>Độ chính xác Multinomial Naive Bayes  là 83.75%</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Neural network là 79.82%</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Decision Tree là 78.71%</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K-Nearest Neighbor là 62.87%	</a:t>
            </a:r>
            <a:endParaRPr lang="en-GB" dirty="0"/>
          </a:p>
        </p:txBody>
      </p:sp>
      <p:sp>
        <p:nvSpPr>
          <p:cNvPr id="10" name="Rectangle 9"/>
          <p:cNvSpPr/>
          <p:nvPr/>
        </p:nvSpPr>
        <p:spPr>
          <a:xfrm>
            <a:off x="1266753" y="5130921"/>
            <a:ext cx="6096000" cy="646331"/>
          </a:xfrm>
          <a:prstGeom prst="rect">
            <a:avLst/>
          </a:prstGeom>
        </p:spPr>
        <p:txBody>
          <a:bodyPr>
            <a:spAutoFit/>
          </a:bodyPr>
          <a:lstStyle/>
          <a:p>
            <a:r>
              <a:rPr lang="en-GB" b="1" dirty="0">
                <a:latin typeface="Times New Roman" pitchFamily="18" charset="0"/>
                <a:cs typeface="Times New Roman" pitchFamily="18" charset="0"/>
              </a:rPr>
              <a:t>C</a:t>
            </a:r>
            <a:r>
              <a:rPr lang="vi-VN" b="1" dirty="0">
                <a:latin typeface="Times New Roman" pitchFamily="18" charset="0"/>
                <a:cs typeface="Times New Roman" pitchFamily="18" charset="0"/>
              </a:rPr>
              <a:t>họn Logistic Regression làm thuật toán để xây dựng mô hình của chúng ta.</a:t>
            </a:r>
            <a:endParaRPr lang="en-GB" b="1" dirty="0">
              <a:latin typeface="Times New Roman" pitchFamily="18" charset="0"/>
              <a:cs typeface="Times New Roman" pitchFamily="18" charset="0"/>
            </a:endParaRPr>
          </a:p>
        </p:txBody>
      </p:sp>
      <p:sp>
        <p:nvSpPr>
          <p:cNvPr id="11" name="Right Arrow 10"/>
          <p:cNvSpPr/>
          <p:nvPr/>
        </p:nvSpPr>
        <p:spPr bwMode="auto">
          <a:xfrm>
            <a:off x="451623" y="5130921"/>
            <a:ext cx="978408" cy="484632"/>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45082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4.6. </a:t>
            </a:r>
            <a:r>
              <a:rPr lang="en-US" i="1" kern="0" dirty="0" err="1"/>
              <a:t>Lựa</a:t>
            </a:r>
            <a:r>
              <a:rPr lang="en-US" i="1" kern="0" dirty="0"/>
              <a:t> </a:t>
            </a:r>
            <a:r>
              <a:rPr lang="en-US" i="1" kern="0" dirty="0" err="1"/>
              <a:t>chọn</a:t>
            </a:r>
            <a:r>
              <a:rPr lang="en-US" i="1" kern="0" dirty="0"/>
              <a:t> </a:t>
            </a:r>
            <a:r>
              <a:rPr lang="en-US" i="1" kern="0" dirty="0" err="1"/>
              <a:t>thuật</a:t>
            </a:r>
            <a:r>
              <a:rPr lang="en-US" i="1" kern="0" dirty="0"/>
              <a:t> </a:t>
            </a:r>
            <a:r>
              <a:rPr lang="en-US" i="1" kern="0" dirty="0" err="1"/>
              <a:t>toán</a:t>
            </a:r>
            <a:r>
              <a:rPr lang="en-US" i="1" kern="0" dirty="0"/>
              <a:t>.</a:t>
            </a: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5076265" y="1081882"/>
            <a:ext cx="7034135" cy="4622609"/>
          </a:xfrm>
          <a:prstGeom prst="rect">
            <a:avLst/>
          </a:prstGeom>
        </p:spPr>
      </p:pic>
      <p:sp>
        <p:nvSpPr>
          <p:cNvPr id="2" name="TextBox 1"/>
          <p:cNvSpPr txBox="1"/>
          <p:nvPr/>
        </p:nvSpPr>
        <p:spPr bwMode="white">
          <a:xfrm>
            <a:off x="335408" y="3094042"/>
            <a:ext cx="516004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just"/>
            <a:r>
              <a:rPr lang="en-US" sz="1600" dirty="0" err="1">
                <a:latin typeface="Times New Roman" pitchFamily="18" charset="0"/>
                <a:cs typeface="Times New Roman" pitchFamily="18" charset="0"/>
              </a:rPr>
              <a:t>Trong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đó</a:t>
            </a:r>
            <a:r>
              <a:rPr lang="vi-VN" sz="1600" dirty="0">
                <a:latin typeface="Times New Roman" pitchFamily="18" charset="0"/>
                <a:cs typeface="Times New Roman" pitchFamily="18" charset="0"/>
              </a:rPr>
              <a:t>:</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X_train là dữ liệu huấn luyện</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y_train là nhãn huấn luyện</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X_test là dữ liệu kiểm thử</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y_test là nhãn kiểm thử</a:t>
            </a:r>
            <a:endParaRPr lang="en-GB" sz="1600" dirty="0">
              <a:latin typeface="Times New Roman" pitchFamily="18" charset="0"/>
              <a:cs typeface="Times New Roman" pitchFamily="18" charset="0"/>
            </a:endParaRPr>
          </a:p>
          <a:p>
            <a:pPr marL="285750" lvl="0" indent="-285750" algn="just">
              <a:buFont typeface="Arial" pitchFamily="34" charset="0"/>
              <a:buChar char="•"/>
            </a:pPr>
            <a:endParaRPr lang="en-GB" sz="1600" dirty="0">
              <a:latin typeface="Times New Roman" pitchFamily="18" charset="0"/>
              <a:cs typeface="Times New Roman" pitchFamily="18" charset="0"/>
            </a:endParaRPr>
          </a:p>
          <a:p>
            <a:pPr marL="285750" indent="-285750" algn="just">
              <a:buFont typeface="Wingdings" pitchFamily="2" charset="2"/>
              <a:buChar char="Ø"/>
            </a:pPr>
            <a:r>
              <a:rPr lang="vi-VN" sz="1600" dirty="0">
                <a:latin typeface="Times New Roman" pitchFamily="18" charset="0"/>
                <a:cs typeface="Times New Roman" pitchFamily="18" charset="0"/>
              </a:rPr>
              <a:t>X_train, y_train là bộ dữ liệu huấn luyện được lấy ra </a:t>
            </a:r>
            <a:r>
              <a:rPr lang="vi-VN" sz="1600">
                <a:latin typeface="Times New Roman" pitchFamily="18" charset="0"/>
                <a:cs typeface="Times New Roman" pitchFamily="18" charset="0"/>
              </a:rPr>
              <a:t>80% dòng </a:t>
            </a:r>
            <a:r>
              <a:rPr lang="vi-VN" sz="1600" dirty="0">
                <a:latin typeface="Times New Roman" pitchFamily="18" charset="0"/>
                <a:cs typeface="Times New Roman" pitchFamily="18" charset="0"/>
              </a:rPr>
              <a:t>từ bộ dữ liệu sau đó được đưa vào model để huấn luyện.</a:t>
            </a:r>
            <a:endParaRPr lang="en-GB" sz="1600" dirty="0">
              <a:latin typeface="Times New Roman" pitchFamily="18" charset="0"/>
              <a:cs typeface="Times New Roman" pitchFamily="18" charset="0"/>
            </a:endParaRPr>
          </a:p>
          <a:p>
            <a:pPr marL="285750" indent="-285750" algn="just">
              <a:buFont typeface="Wingdings" pitchFamily="2" charset="2"/>
              <a:buChar char="Ø"/>
            </a:pPr>
            <a:r>
              <a:rPr lang="en-GB" sz="1600" dirty="0" err="1">
                <a:latin typeface="Times New Roman" pitchFamily="18" charset="0"/>
                <a:cs typeface="Times New Roman" pitchFamily="18" charset="0"/>
              </a:rPr>
              <a:t>X_test</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y_test</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là</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bộ</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dữ</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liệu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kiểm</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thử</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được</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lấy</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ra</a:t>
            </a:r>
            <a:r>
              <a:rPr lang="en-GB" sz="1600" dirty="0">
                <a:latin typeface="Times New Roman" pitchFamily="18" charset="0"/>
                <a:cs typeface="Times New Roman" pitchFamily="18" charset="0"/>
              </a:rPr>
              <a:t> 20% </a:t>
            </a:r>
            <a:r>
              <a:rPr lang="en-GB" sz="1600" dirty="0" err="1">
                <a:latin typeface="Times New Roman" pitchFamily="18" charset="0"/>
                <a:cs typeface="Times New Roman" pitchFamily="18" charset="0"/>
              </a:rPr>
              <a:t>dòng</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tự</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bộ</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dữ</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liệu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sẽ</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dùng</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để</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đánh</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giá</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mô</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hình</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sau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này</a:t>
            </a:r>
            <a:r>
              <a:rPr lang="en-GB" sz="1600" dirty="0">
                <a:latin typeface="Times New Roman" pitchFamily="18" charset="0"/>
                <a:cs typeface="Times New Roman" pitchFamily="18" charset="0"/>
              </a:rPr>
              <a:t>. </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3509"/>
            <a:ext cx="5259062" cy="169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26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4.7. </a:t>
            </a:r>
            <a:r>
              <a:rPr lang="en-US" i="1" kern="0" dirty="0" err="1"/>
              <a:t>Đánh</a:t>
            </a:r>
            <a:r>
              <a:rPr lang="en-US" i="1" kern="0" dirty="0"/>
              <a:t> </a:t>
            </a:r>
            <a:r>
              <a:rPr lang="en-US" i="1" kern="0" dirty="0" err="1"/>
              <a:t>giá</a:t>
            </a:r>
            <a:r>
              <a:rPr lang="en-US" i="1" kern="0" dirty="0"/>
              <a:t> </a:t>
            </a:r>
            <a:r>
              <a:rPr lang="en-US" i="1" kern="0" dirty="0" err="1"/>
              <a:t>mô</a:t>
            </a:r>
            <a:r>
              <a:rPr lang="en-US" i="1" kern="0" dirty="0"/>
              <a:t> </a:t>
            </a:r>
            <a:r>
              <a:rPr lang="en-US" i="1" kern="0" dirty="0" err="1"/>
              <a:t>hình</a:t>
            </a:r>
            <a:endParaRPr lang="en-US" i="1" kern="0" dirty="0"/>
          </a:p>
        </p:txBody>
      </p:sp>
      <p:grpSp>
        <p:nvGrpSpPr>
          <p:cNvPr id="8" name="Group 7"/>
          <p:cNvGrpSpPr/>
          <p:nvPr/>
        </p:nvGrpSpPr>
        <p:grpSpPr>
          <a:xfrm>
            <a:off x="710411" y="1062124"/>
            <a:ext cx="5699443" cy="5130446"/>
            <a:chOff x="0" y="0"/>
            <a:chExt cx="5302885" cy="4335026"/>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02885" cy="4093845"/>
            </a:xfrm>
            <a:prstGeom prst="rect">
              <a:avLst/>
            </a:prstGeom>
          </p:spPr>
        </p:pic>
        <p:sp>
          <p:nvSpPr>
            <p:cNvPr id="10" name="Text Box 136"/>
            <p:cNvSpPr txBox="1"/>
            <p:nvPr/>
          </p:nvSpPr>
          <p:spPr>
            <a:xfrm>
              <a:off x="0" y="4150360"/>
              <a:ext cx="5302885" cy="18466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180340" algn="ctr">
                <a:spcAft>
                  <a:spcPts val="1000"/>
                </a:spcAft>
              </a:pPr>
              <a:r>
                <a:rPr lang="en-US" sz="1200" i="1" dirty="0" err="1">
                  <a:effectLst/>
                  <a:latin typeface="Times New Roman"/>
                  <a:ea typeface="Calibri"/>
                  <a:cs typeface="Times New Roman"/>
                </a:rPr>
                <a:t>Đồ</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thị</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đường</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cong</a:t>
              </a:r>
              <a:r>
                <a:rPr lang="en-US" sz="1200" i="1" dirty="0">
                  <a:effectLst/>
                  <a:latin typeface="Times New Roman"/>
                  <a:ea typeface="Calibri"/>
                  <a:cs typeface="Times New Roman"/>
                </a:rPr>
                <a:t> ROC </a:t>
              </a:r>
              <a:r>
                <a:rPr lang="en-US" sz="1200" i="1" dirty="0" err="1">
                  <a:effectLst/>
                  <a:latin typeface="Times New Roman"/>
                  <a:ea typeface="Calibri"/>
                  <a:cs typeface="Times New Roman"/>
                </a:rPr>
                <a:t>của</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mô</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hình</a:t>
              </a:r>
              <a:r>
                <a:rPr lang="en-US" sz="1200" i="1" dirty="0">
                  <a:effectLst/>
                  <a:latin typeface="Times New Roman"/>
                  <a:ea typeface="Calibri"/>
                  <a:cs typeface="Times New Roman"/>
                </a:rPr>
                <a:t>.</a:t>
              </a:r>
              <a:endParaRPr lang="en-GB" sz="1200" i="1" dirty="0">
                <a:effectLst/>
                <a:latin typeface="Times New Roman"/>
                <a:ea typeface="Calibri"/>
                <a:cs typeface="Times New Roman"/>
              </a:endParaRPr>
            </a:p>
          </p:txBody>
        </p:sp>
      </p:grpSp>
      <p:sp>
        <p:nvSpPr>
          <p:cNvPr id="4" name="Rectangle 3"/>
          <p:cNvSpPr/>
          <p:nvPr/>
        </p:nvSpPr>
        <p:spPr>
          <a:xfrm>
            <a:off x="6578851" y="4241253"/>
            <a:ext cx="5532718" cy="923330"/>
          </a:xfrm>
          <a:prstGeom prst="rect">
            <a:avLst/>
          </a:prstGeom>
        </p:spPr>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S</a:t>
            </a:r>
            <a:r>
              <a:rPr lang="vi-VN" dirty="0">
                <a:latin typeface="Times New Roman" pitchFamily="18" charset="0"/>
                <a:cs typeface="Times New Roman" pitchFamily="18" charset="0"/>
              </a:rPr>
              <a:t>ử dụng thư viện Sklearn và Matplotlib để vẽ đường cong ROC và tính AUC của mô hình đã huấn luyện.</a:t>
            </a:r>
            <a:endParaRPr lang="en-GB" dirty="0">
              <a:latin typeface="Times New Roman" pitchFamily="18" charset="0"/>
              <a:cs typeface="Times New Roman" pitchFamily="18" charset="0"/>
            </a:endParaRPr>
          </a:p>
          <a:p>
            <a:pPr marL="285750" indent="-285750" algn="just">
              <a:buFont typeface="Wingdings" pitchFamily="2" charset="2"/>
              <a:buChar char="Ø"/>
            </a:pPr>
            <a:r>
              <a:rPr lang="en-GB" b="1" dirty="0">
                <a:latin typeface="Times New Roman" pitchFamily="18" charset="0"/>
                <a:cs typeface="Times New Roman" pitchFamily="18" charset="0"/>
              </a:rPr>
              <a:t>AUC</a:t>
            </a:r>
            <a:r>
              <a:rPr lang="en-GB" dirty="0">
                <a:latin typeface="Times New Roman" pitchFamily="18" charset="0"/>
                <a:cs typeface="Times New Roman" pitchFamily="18" charset="0"/>
              </a:rPr>
              <a:t> = 0.93</a:t>
            </a:r>
          </a:p>
        </p:txBody>
      </p:sp>
      <mc:AlternateContent xmlns:mc="http://schemas.openxmlformats.org/markup-compatibility/2006" xmlns:a14="http://schemas.microsoft.com/office/drawing/2010/main">
        <mc:Choice Requires="a14">
          <p:sp>
            <p:nvSpPr>
              <p:cNvPr id="5" name="Rectangle 4"/>
              <p:cNvSpPr/>
              <p:nvPr/>
            </p:nvSpPr>
            <p:spPr>
              <a:xfrm>
                <a:off x="6476312" y="1042813"/>
                <a:ext cx="5518546" cy="3660105"/>
              </a:xfrm>
              <a:prstGeom prst="rect">
                <a:avLst/>
              </a:prstGeom>
            </p:spPr>
            <p:txBody>
              <a:bodyPr wrap="square">
                <a:spAutoFit/>
              </a:bodyPr>
              <a:lstStyle/>
              <a:p>
                <a:pPr marL="285750" lvl="0" indent="-285750" algn="just">
                  <a:buFont typeface="Wingdings" pitchFamily="2" charset="2"/>
                  <a:buChar char="§"/>
                </a:pPr>
                <a:r>
                  <a:rPr lang="vi-VN" dirty="0">
                    <a:latin typeface="Times New Roman" pitchFamily="18" charset="0"/>
                    <a:cs typeface="Times New Roman" pitchFamily="18" charset="0"/>
                  </a:rPr>
                  <a:t>True Positive ( Tích cực đúng) = </a:t>
                </a:r>
                <a:r>
                  <a:rPr lang="vi-VN" b="1" dirty="0">
                    <a:latin typeface="Times New Roman" pitchFamily="18" charset="0"/>
                    <a:cs typeface="Times New Roman" pitchFamily="18" charset="0"/>
                  </a:rPr>
                  <a:t>TP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(Tích cực sai) = </a:t>
                </a:r>
                <a:r>
                  <a:rPr lang="vi-VN" b="1" dirty="0">
                    <a:latin typeface="Times New Roman" pitchFamily="18" charset="0"/>
                    <a:cs typeface="Times New Roman" pitchFamily="18" charset="0"/>
                  </a:rPr>
                  <a:t>FP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True Negative (Tiêu cực đúng) = </a:t>
                </a:r>
                <a:r>
                  <a:rPr lang="vi-VN" b="1" dirty="0">
                    <a:latin typeface="Times New Roman" pitchFamily="18" charset="0"/>
                    <a:cs typeface="Times New Roman" pitchFamily="18" charset="0"/>
                  </a:rPr>
                  <a:t>TN</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(Tiêu cực sai) = </a:t>
                </a:r>
                <a:r>
                  <a:rPr lang="vi-VN" b="1" dirty="0">
                    <a:latin typeface="Times New Roman" pitchFamily="18" charset="0"/>
                    <a:cs typeface="Times New Roman" pitchFamily="18" charset="0"/>
                  </a:rPr>
                  <a:t>FP</a:t>
                </a:r>
                <a:endParaRPr lang="en-GB" b="1" dirty="0">
                  <a:latin typeface="Times New Roman" pitchFamily="18" charset="0"/>
                  <a:cs typeface="Times New Roman" pitchFamily="18" charset="0"/>
                </a:endParaRPr>
              </a:p>
              <a:p>
                <a:pPr lvl="0" algn="just"/>
                <a:endParaRPr lang="en-GB" b="1" dirty="0">
                  <a:latin typeface="Times New Roman" pitchFamily="18" charset="0"/>
                  <a:cs typeface="Times New Roman" pitchFamily="18" charset="0"/>
                </a:endParaRPr>
              </a:p>
              <a:p>
                <a:pPr marL="285750" indent="-285750" algn="just">
                  <a:buFont typeface="Courier New" pitchFamily="49" charset="0"/>
                  <a:buChar char="o"/>
                </a:pPr>
                <a:r>
                  <a:rPr lang="vi-VN" dirty="0">
                    <a:latin typeface="Times New Roman" pitchFamily="18" charset="0"/>
                    <a:cs typeface="Times New Roman" pitchFamily="18" charset="0"/>
                  </a:rPr>
                  <a:t>TPR(True positive </a:t>
                </a:r>
                <a:r>
                  <a:rPr lang="en-GB" dirty="0">
                    <a:latin typeface="Times New Roman" pitchFamily="18" charset="0"/>
                    <a:cs typeface="Times New Roman" pitchFamily="18" charset="0"/>
                  </a:rPr>
                  <a:t>R</a:t>
                </a:r>
                <a:r>
                  <a:rPr lang="vi-VN" dirty="0">
                    <a:latin typeface="Times New Roman" pitchFamily="18" charset="0"/>
                    <a:cs typeface="Times New Roman" pitchFamily="18" charset="0"/>
                  </a:rPr>
                  <a:t>ate)</a:t>
                </a:r>
                <a:r>
                  <a:rPr lang="en-GB" dirty="0">
                    <a:latin typeface="Times New Roman" pitchFamily="18" charset="0"/>
                    <a:cs typeface="Times New Roman" pitchFamily="18" charset="0"/>
                  </a:rPr>
                  <a:t>:</a:t>
                </a:r>
                <a:r>
                  <a:rPr lang="vi-VN" dirty="0">
                    <a:latin typeface="Times New Roman" pitchFamily="18" charset="0"/>
                    <a:cs typeface="Times New Roman" pitchFamily="18" charset="0"/>
                  </a:rPr>
                  <a:t> cho biết mức độ dự báo chính xác </a:t>
                </a:r>
                <a:r>
                  <a:rPr lang="en-GB" dirty="0">
                    <a:latin typeface="Times New Roman" pitchFamily="18" charset="0"/>
                    <a:cs typeface="Times New Roman" pitchFamily="18" charset="0"/>
                  </a:rPr>
                  <a:t>P</a:t>
                </a:r>
                <a:r>
                  <a:rPr lang="vi-VN" dirty="0">
                    <a:latin typeface="Times New Roman" pitchFamily="18" charset="0"/>
                    <a:cs typeface="Times New Roman" pitchFamily="18" charset="0"/>
                  </a:rPr>
                  <a:t>ositive.</a:t>
                </a:r>
                <a:r>
                  <a:rPr lang="en-GB" dirty="0">
                    <a:latin typeface="Times New Roman" pitchFamily="18" charset="0"/>
                    <a:cs typeface="Times New Roman" pitchFamily="18" charset="0"/>
                  </a:rPr>
                  <a:t> </a:t>
                </a:r>
                <a:r>
                  <a:rPr lang="en-GB" b="1" dirty="0">
                    <a:latin typeface="Times New Roman" pitchFamily="18" charset="0"/>
                    <a:cs typeface="Times New Roman" pitchFamily="18" charset="0"/>
                  </a:rPr>
                  <a:t>TPR </a:t>
                </a:r>
                <a14:m>
                  <m:oMath xmlns:m="http://schemas.openxmlformats.org/officeDocument/2006/math">
                    <m:r>
                      <a:rPr lang="en-GB" b="1" i="1" smtClean="0">
                        <a:latin typeface="Cambria Math"/>
                        <a:cs typeface="Times New Roman" pitchFamily="18" charset="0"/>
                      </a:rPr>
                      <m:t>=</m:t>
                    </m:r>
                    <m:f>
                      <m:fPr>
                        <m:ctrlPr>
                          <a:rPr lang="en-GB" b="1" i="1" smtClean="0">
                            <a:latin typeface="Cambria Math" panose="02040503050406030204" pitchFamily="18" charset="0"/>
                            <a:cs typeface="Times New Roman" pitchFamily="18" charset="0"/>
                          </a:rPr>
                        </m:ctrlPr>
                      </m:fPr>
                      <m:num>
                        <m:r>
                          <a:rPr lang="en-GB" b="1" i="1" smtClean="0">
                            <a:latin typeface="Cambria Math"/>
                            <a:cs typeface="Times New Roman" pitchFamily="18" charset="0"/>
                          </a:rPr>
                          <m:t>𝑻𝑷</m:t>
                        </m:r>
                      </m:num>
                      <m:den>
                        <m:r>
                          <a:rPr lang="en-GB" b="1" i="1" smtClean="0">
                            <a:latin typeface="Cambria Math"/>
                            <a:cs typeface="Times New Roman" pitchFamily="18" charset="0"/>
                          </a:rPr>
                          <m:t>𝑻𝑵</m:t>
                        </m:r>
                        <m:r>
                          <a:rPr lang="en-GB" b="1" i="1" smtClean="0">
                            <a:latin typeface="Cambria Math"/>
                            <a:cs typeface="Times New Roman" pitchFamily="18" charset="0"/>
                          </a:rPr>
                          <m:t>+</m:t>
                        </m:r>
                        <m:r>
                          <a:rPr lang="en-GB" b="1" i="1" smtClean="0">
                            <a:latin typeface="Cambria Math"/>
                            <a:cs typeface="Times New Roman" pitchFamily="18" charset="0"/>
                          </a:rPr>
                          <m:t>𝑭𝑵</m:t>
                        </m:r>
                      </m:den>
                    </m:f>
                  </m:oMath>
                </a14:m>
                <a:endParaRPr lang="en-GB" b="1" dirty="0">
                  <a:latin typeface="Times New Roman" pitchFamily="18" charset="0"/>
                  <a:cs typeface="Times New Roman" pitchFamily="18" charset="0"/>
                </a:endParaRPr>
              </a:p>
              <a:p>
                <a:pPr marL="285750" indent="-285750" algn="just">
                  <a:buFont typeface="Courier New" pitchFamily="49" charset="0"/>
                  <a:buChar char="o"/>
                </a:pPr>
                <a:r>
                  <a:rPr lang="en-GB" dirty="0">
                    <a:latin typeface="Times New Roman" pitchFamily="18" charset="0"/>
                    <a:cs typeface="Times New Roman" pitchFamily="18" charset="0"/>
                  </a:rPr>
                  <a:t>FPR (</a:t>
                </a:r>
                <a:r>
                  <a:rPr lang="vi-VN" dirty="0">
                    <a:latin typeface="Times New Roman" pitchFamily="18" charset="0"/>
                    <a:cs typeface="Times New Roman" pitchFamily="18" charset="0"/>
                  </a:rPr>
                  <a:t>False Positive </a:t>
                </a:r>
                <a:r>
                  <a:rPr lang="en-GB" dirty="0">
                    <a:latin typeface="Times New Roman" pitchFamily="18" charset="0"/>
                    <a:cs typeface="Times New Roman" pitchFamily="18" charset="0"/>
                  </a:rPr>
                  <a:t>Rate): </a:t>
                </a:r>
                <a:r>
                  <a:rPr lang="vi-VN" dirty="0">
                    <a:latin typeface="Times New Roman" pitchFamily="18" charset="0"/>
                    <a:cs typeface="Times New Roman" pitchFamily="18" charset="0"/>
                  </a:rPr>
                  <a:t>mức độ dự báo sai một sự kiện khi nó là negative nhưng kết luận là positive</a:t>
                </a:r>
                <a:r>
                  <a:rPr lang="vi-VN">
                    <a:latin typeface="Times New Roman" pitchFamily="18" charset="0"/>
                    <a:cs typeface="Times New Roman" pitchFamily="18" charset="0"/>
                  </a:rPr>
                  <a:t>.</a:t>
                </a:r>
                <a:r>
                  <a:rPr lang="en-GB">
                    <a:latin typeface="Times New Roman" pitchFamily="18" charset="0"/>
                    <a:cs typeface="Times New Roman" pitchFamily="18" charset="0"/>
                  </a:rPr>
                  <a:t> </a:t>
                </a:r>
                <a:r>
                  <a:rPr lang="en-GB" b="1">
                    <a:latin typeface="Times New Roman" pitchFamily="18" charset="0"/>
                    <a:cs typeface="Times New Roman" pitchFamily="18" charset="0"/>
                  </a:rPr>
                  <a:t>FPR </a:t>
                </a:r>
                <a14:m>
                  <m:oMath xmlns:m="http://schemas.openxmlformats.org/officeDocument/2006/math">
                    <m:r>
                      <a:rPr lang="en-GB" b="1" i="1">
                        <a:latin typeface="Cambria Math"/>
                        <a:cs typeface="Times New Roman" pitchFamily="18" charset="0"/>
                      </a:rPr>
                      <m:t>=</m:t>
                    </m:r>
                    <m:f>
                      <m:fPr>
                        <m:ctrlPr>
                          <a:rPr lang="en-GB" b="1" i="1">
                            <a:latin typeface="Cambria Math" panose="02040503050406030204" pitchFamily="18" charset="0"/>
                            <a:cs typeface="Times New Roman" pitchFamily="18" charset="0"/>
                          </a:rPr>
                        </m:ctrlPr>
                      </m:fPr>
                      <m:num>
                        <m:r>
                          <a:rPr lang="en-GB" b="1" i="1" smtClean="0">
                            <a:latin typeface="Cambria Math"/>
                            <a:cs typeface="Times New Roman" pitchFamily="18" charset="0"/>
                          </a:rPr>
                          <m:t>𝑭𝑷</m:t>
                        </m:r>
                      </m:num>
                      <m:den>
                        <m:r>
                          <a:rPr lang="en-GB" b="1" i="1">
                            <a:latin typeface="Cambria Math"/>
                            <a:cs typeface="Times New Roman" pitchFamily="18" charset="0"/>
                          </a:rPr>
                          <m:t>𝑻𝑵</m:t>
                        </m:r>
                        <m:r>
                          <a:rPr lang="en-GB" b="1" i="1">
                            <a:latin typeface="Cambria Math"/>
                            <a:cs typeface="Times New Roman" pitchFamily="18" charset="0"/>
                          </a:rPr>
                          <m:t>+</m:t>
                        </m:r>
                        <m:r>
                          <a:rPr lang="en-GB" b="1" i="1">
                            <a:latin typeface="Cambria Math"/>
                            <a:cs typeface="Times New Roman" pitchFamily="18" charset="0"/>
                          </a:rPr>
                          <m:t>𝑭𝑷</m:t>
                        </m:r>
                      </m:den>
                    </m:f>
                  </m:oMath>
                </a14:m>
                <a:endParaRPr lang="en-GB" dirty="0">
                  <a:latin typeface="Times New Roman" pitchFamily="18" charset="0"/>
                  <a:cs typeface="Times New Roman" pitchFamily="18" charset="0"/>
                </a:endParaRPr>
              </a:p>
              <a:p>
                <a:pPr marL="28575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endParaRPr lang="en-GB"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476312" y="1042813"/>
                <a:ext cx="5518546" cy="3660105"/>
              </a:xfrm>
              <a:prstGeom prst="rect">
                <a:avLst/>
              </a:prstGeom>
              <a:blipFill>
                <a:blip r:embed="rId4"/>
                <a:stretch>
                  <a:fillRect l="-690" t="-346" r="-920"/>
                </a:stretch>
              </a:blipFill>
            </p:spPr>
            <p:txBody>
              <a:bodyPr/>
              <a:lstStyle/>
              <a:p>
                <a:r>
                  <a:rPr lang="en-US">
                    <a:noFill/>
                  </a:rPr>
                  <a:t> </a:t>
                </a:r>
              </a:p>
            </p:txBody>
          </p:sp>
        </mc:Fallback>
      </mc:AlternateContent>
    </p:spTree>
    <p:extLst>
      <p:ext uri="{BB962C8B-B14F-4D97-AF65-F5344CB8AC3E}">
        <p14:creationId xmlns:p14="http://schemas.microsoft.com/office/powerpoint/2010/main" val="3364267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4.7. </a:t>
            </a:r>
            <a:r>
              <a:rPr lang="en-US" i="1" kern="0" dirty="0" err="1"/>
              <a:t>Đánh</a:t>
            </a:r>
            <a:r>
              <a:rPr lang="en-US" i="1" kern="0" dirty="0"/>
              <a:t> </a:t>
            </a:r>
            <a:r>
              <a:rPr lang="en-US" i="1" kern="0" dirty="0" err="1"/>
              <a:t>giá</a:t>
            </a:r>
            <a:r>
              <a:rPr lang="en-US" i="1" kern="0" dirty="0"/>
              <a:t> </a:t>
            </a:r>
            <a:r>
              <a:rPr lang="en-US" i="1" kern="0" dirty="0" err="1"/>
              <a:t>mô</a:t>
            </a:r>
            <a:r>
              <a:rPr lang="en-US" i="1" kern="0" dirty="0"/>
              <a:t> </a:t>
            </a:r>
            <a:r>
              <a:rPr lang="en-US" i="1" kern="0" dirty="0" err="1"/>
              <a:t>hình</a:t>
            </a:r>
            <a:endParaRPr lang="en-US" i="1" kern="0" dirty="0"/>
          </a:p>
        </p:txBody>
      </p:sp>
      <p:sp>
        <p:nvSpPr>
          <p:cNvPr id="2" name="Rectangle 1"/>
          <p:cNvSpPr/>
          <p:nvPr/>
        </p:nvSpPr>
        <p:spPr>
          <a:xfrm>
            <a:off x="420903" y="1230503"/>
            <a:ext cx="7813140" cy="923330"/>
          </a:xfrm>
          <a:prstGeom prst="rect">
            <a:avLst/>
          </a:prstGeom>
        </p:spPr>
        <p:txBody>
          <a:bodyPr wrap="square">
            <a:spAutoFit/>
          </a:bodyPr>
          <a:lstStyle/>
          <a:p>
            <a:pPr marL="285750" indent="-285750" algn="just">
              <a:buFont typeface="Wingdings" panose="05000000000000000000" pitchFamily="2" charset="2"/>
              <a:buChar char="Ø"/>
            </a:pPr>
            <a:r>
              <a:rPr lang="en-GB" dirty="0">
                <a:latin typeface="Times New Roman" pitchFamily="18" charset="0"/>
                <a:cs typeface="Times New Roman" pitchFamily="18" charset="0"/>
              </a:rPr>
              <a:t>K</a:t>
            </a:r>
            <a:r>
              <a:rPr lang="vi-VN" dirty="0">
                <a:latin typeface="Times New Roman" pitchFamily="18" charset="0"/>
                <a:cs typeface="Times New Roman" pitchFamily="18" charset="0"/>
              </a:rPr>
              <a:t>ích thước mỗi chiều bằng số lượng lớp dữ liệu. Giá trị tại hàng thứ i, cột thứ j là số lượng điểm lẽ ra thuộc vào class i nhưng lại được dự đoán là thuộc vào class j</a:t>
            </a:r>
            <a:endParaRPr lang="en-GB" dirty="0">
              <a:latin typeface="Times New Roman" pitchFamily="18" charset="0"/>
              <a:cs typeface="Times New Roman"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50" y="2102864"/>
            <a:ext cx="5000414" cy="404380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952" y="2102863"/>
            <a:ext cx="5218183" cy="4043803"/>
          </a:xfrm>
          <a:prstGeom prst="rect">
            <a:avLst/>
          </a:prstGeom>
        </p:spPr>
      </p:pic>
      <p:pic>
        <p:nvPicPr>
          <p:cNvPr id="18" name="Picture 17" descr="/var/folders/lw/07pwjxb52yj4q1f964tqsr9m0000gn/T/com.microsoft.Word/Content.MSO/C46C83BD.t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2385" y="316735"/>
            <a:ext cx="3435443" cy="1786128"/>
          </a:xfrm>
          <a:prstGeom prst="rect">
            <a:avLst/>
          </a:prstGeom>
          <a:noFill/>
          <a:ln>
            <a:noFill/>
          </a:ln>
        </p:spPr>
      </p:pic>
    </p:spTree>
    <p:extLst>
      <p:ext uri="{BB962C8B-B14F-4D97-AF65-F5344CB8AC3E}">
        <p14:creationId xmlns:p14="http://schemas.microsoft.com/office/powerpoint/2010/main" val="174809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0017" y="2611904"/>
            <a:ext cx="11214847" cy="490538"/>
          </a:xfrm>
        </p:spPr>
        <p:txBody>
          <a:bodyPr/>
          <a:lstStyle/>
          <a:p>
            <a:r>
              <a:rPr lang="en-GB" dirty="0"/>
              <a:t>4.8. </a:t>
            </a:r>
            <a:r>
              <a:rPr lang="en-GB" dirty="0" err="1"/>
              <a:t>Triển</a:t>
            </a:r>
            <a:r>
              <a:rPr lang="en-GB" dirty="0"/>
              <a:t> </a:t>
            </a:r>
            <a:r>
              <a:rPr lang="en-GB" dirty="0" err="1"/>
              <a:t>khai</a:t>
            </a:r>
            <a:r>
              <a:rPr lang="en-GB" dirty="0"/>
              <a:t> </a:t>
            </a:r>
            <a:r>
              <a:rPr lang="en-GB" dirty="0" err="1"/>
              <a:t>mô</a:t>
            </a:r>
            <a:r>
              <a:rPr lang="en-GB" dirty="0"/>
              <a:t> </a:t>
            </a:r>
            <a:r>
              <a:rPr lang="en-GB" dirty="0" err="1"/>
              <a:t>hình</a:t>
            </a:r>
            <a:r>
              <a:rPr lang="en-GB" dirty="0"/>
              <a:t> </a:t>
            </a:r>
            <a:r>
              <a:rPr lang="en-GB" dirty="0" err="1"/>
              <a:t>để</a:t>
            </a:r>
            <a:r>
              <a:rPr lang="en-GB" dirty="0"/>
              <a:t> </a:t>
            </a:r>
            <a:r>
              <a:rPr lang="en-GB" dirty="0" err="1"/>
              <a:t>phân</a:t>
            </a:r>
            <a:r>
              <a:rPr lang="en-GB" dirty="0"/>
              <a:t> </a:t>
            </a:r>
            <a:r>
              <a:rPr lang="en-GB" dirty="0" err="1"/>
              <a:t>tích</a:t>
            </a:r>
            <a:r>
              <a:rPr lang="en-GB" dirty="0"/>
              <a:t> </a:t>
            </a:r>
            <a:r>
              <a:rPr lang="en-GB" dirty="0" err="1"/>
              <a:t>phản</a:t>
            </a:r>
            <a:r>
              <a:rPr lang="en-GB" dirty="0"/>
              <a:t> </a:t>
            </a:r>
            <a:r>
              <a:rPr lang="en-GB" dirty="0" err="1"/>
              <a:t>hồi</a:t>
            </a:r>
            <a:r>
              <a:rPr lang="en-GB" dirty="0"/>
              <a:t> </a:t>
            </a:r>
            <a:r>
              <a:rPr lang="en-GB" dirty="0" err="1"/>
              <a:t>mới</a:t>
            </a:r>
            <a:r>
              <a:rPr lang="en-GB" dirty="0"/>
              <a:t> </a:t>
            </a:r>
            <a:r>
              <a:rPr lang="en-GB" dirty="0" err="1"/>
              <a:t>chưa</a:t>
            </a:r>
            <a:r>
              <a:rPr lang="en-GB" dirty="0"/>
              <a:t> </a:t>
            </a:r>
            <a:r>
              <a:rPr lang="en-GB" dirty="0" err="1"/>
              <a:t>được</a:t>
            </a:r>
            <a:r>
              <a:rPr lang="en-GB" dirty="0"/>
              <a:t> </a:t>
            </a:r>
            <a:r>
              <a:rPr lang="en-GB" dirty="0" err="1"/>
              <a:t>gán</a:t>
            </a:r>
            <a:r>
              <a:rPr lang="en-GB" dirty="0"/>
              <a:t> </a:t>
            </a:r>
            <a:r>
              <a:rPr lang="en-GB" dirty="0" err="1"/>
              <a:t>nhãn</a:t>
            </a:r>
            <a:endParaRPr lang="en-GB" dirty="0"/>
          </a:p>
        </p:txBody>
      </p:sp>
    </p:spTree>
    <p:extLst>
      <p:ext uri="{BB962C8B-B14F-4D97-AF65-F5344CB8AC3E}">
        <p14:creationId xmlns:p14="http://schemas.microsoft.com/office/powerpoint/2010/main" val="3917509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51623" y="346075"/>
            <a:ext cx="11214847" cy="490538"/>
          </a:xfrm>
        </p:spPr>
        <p:txBody>
          <a:bodyPr/>
          <a:lstStyle/>
          <a:p>
            <a:r>
              <a:rPr lang="en-GB" dirty="0"/>
              <a:t>5. KẾT LUẬN</a:t>
            </a:r>
          </a:p>
        </p:txBody>
      </p:sp>
      <p:sp>
        <p:nvSpPr>
          <p:cNvPr id="3" name="Rounded Rectangle 2"/>
          <p:cNvSpPr/>
          <p:nvPr/>
        </p:nvSpPr>
        <p:spPr bwMode="auto">
          <a:xfrm>
            <a:off x="820800" y="1115999"/>
            <a:ext cx="10267200" cy="23328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Xây dựng thành công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phân tích ý kiến của khách hàng về mặt hàng điện thoại di 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 Positive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Negative</a:t>
            </a:r>
          </a:p>
          <a:p>
            <a:pPr marL="285750" indent="-285750" algn="just">
              <a:spcAft>
                <a:spcPts val="600"/>
              </a:spcAf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(Python, Selenium, </a:t>
            </a:r>
            <a:r>
              <a:rPr lang="en-US" dirty="0" err="1">
                <a:latin typeface="Times New Roman" panose="02020603050405020304" pitchFamily="18" charset="0"/>
                <a:cs typeface="Times New Roman" panose="02020603050405020304" pitchFamily="18" charset="0"/>
              </a:rPr>
              <a:t>Sklearn</a:t>
            </a:r>
            <a:r>
              <a:rPr lang="en-US" dirty="0">
                <a:latin typeface="Times New Roman" panose="02020603050405020304" pitchFamily="18" charset="0"/>
                <a:cs typeface="Times New Roman" panose="02020603050405020304" pitchFamily="18" charset="0"/>
              </a:rPr>
              <a:t>,…).</a:t>
            </a:r>
            <a:endParaRPr kumimoji="0" lang="en-US" sz="1200" b="0" i="0" u="none" strike="noStrike" cap="none" normalizeH="0" baseline="0" dirty="0">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 name="Rounded Rectangle 4"/>
          <p:cNvSpPr/>
          <p:nvPr/>
        </p:nvSpPr>
        <p:spPr bwMode="auto">
          <a:xfrm>
            <a:off x="820800" y="3708000"/>
            <a:ext cx="10267200" cy="2124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thập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dữ</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liệu</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huấn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luyện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tiền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xữ</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lý</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tốt</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hơn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từ</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đó</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tang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độ</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chính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xác</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Xây</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dựng</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Neutral).</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Kết</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hợp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doanh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nghiệp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để</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tích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phản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hồi</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khách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hàng</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trên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thực</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tế</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endParaRPr kumimoji="0" lang="en-US" b="0" i="0" u="none" strike="noStrike" cap="none" normalizeH="0" baseline="0" dirty="0">
              <a:ln>
                <a:noFill/>
              </a:ln>
              <a:solidFill>
                <a:schemeClr val="tx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205664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THANK YOU FOR LISTENING</a:t>
            </a:r>
          </a:p>
        </p:txBody>
      </p:sp>
    </p:spTree>
    <p:extLst>
      <p:ext uri="{BB962C8B-B14F-4D97-AF65-F5344CB8AC3E}">
        <p14:creationId xmlns:p14="http://schemas.microsoft.com/office/powerpoint/2010/main" val="4211717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1623" y="584161"/>
            <a:ext cx="11214847" cy="490538"/>
          </a:xfrm>
        </p:spPr>
        <p:txBody>
          <a:bodyPr/>
          <a:lstStyle/>
          <a:p>
            <a:r>
              <a:rPr lang="de-DE" b="1" dirty="0" err="1"/>
              <a:t>Nội</a:t>
            </a:r>
            <a:r>
              <a:rPr lang="de-DE" b="1" dirty="0"/>
              <a:t> </a:t>
            </a:r>
            <a:r>
              <a:rPr lang="de-DE" b="1" dirty="0" err="1"/>
              <a:t>dung</a:t>
            </a:r>
            <a:r>
              <a:rPr lang="de-DE" b="1" dirty="0"/>
              <a:t> </a:t>
            </a:r>
            <a:r>
              <a:rPr lang="de-DE" b="1" dirty="0" err="1"/>
              <a:t>trình</a:t>
            </a:r>
            <a:r>
              <a:rPr lang="de-DE" b="1" dirty="0"/>
              <a:t> </a:t>
            </a:r>
            <a:r>
              <a:rPr lang="de-DE" b="1" dirty="0" err="1"/>
              <a:t>bày</a:t>
            </a:r>
            <a:endParaRPr lang="de-DE" b="1" dirty="0"/>
          </a:p>
        </p:txBody>
      </p:sp>
      <p:sp>
        <p:nvSpPr>
          <p:cNvPr id="19" name="Abgerundetes Rechteck 18"/>
          <p:cNvSpPr/>
          <p:nvPr/>
        </p:nvSpPr>
        <p:spPr bwMode="auto">
          <a:xfrm>
            <a:off x="492734" y="1387143"/>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1. </a:t>
            </a:r>
            <a:r>
              <a:rPr lang="de-DE" sz="2000" dirty="0" err="1">
                <a:latin typeface="Open Sans" panose="020B0606030504020204" pitchFamily="34" charset="0"/>
                <a:ea typeface="Open Sans" panose="020B0606030504020204" pitchFamily="34" charset="0"/>
                <a:cs typeface="Open Sans" panose="020B0606030504020204" pitchFamily="34" charset="0"/>
              </a:rPr>
              <a:t>Tổng</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quan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về</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Machine</a:t>
            </a:r>
            <a:r>
              <a:rPr lang="de-DE" sz="2000" dirty="0">
                <a:latin typeface="Open Sans" panose="020B0606030504020204" pitchFamily="34" charset="0"/>
                <a:ea typeface="Open Sans" panose="020B0606030504020204" pitchFamily="34" charset="0"/>
                <a:cs typeface="Open Sans" panose="020B0606030504020204" pitchFamily="34" charset="0"/>
              </a:rPr>
              <a:t> Learning </a:t>
            </a:r>
            <a:r>
              <a:rPr lang="de-DE" sz="2000" dirty="0" err="1">
                <a:latin typeface="Open Sans" panose="020B0606030504020204" pitchFamily="34" charset="0"/>
                <a:ea typeface="Open Sans" panose="020B0606030504020204" pitchFamily="34" charset="0"/>
                <a:cs typeface="Open Sans" panose="020B0606030504020204" pitchFamily="34" charset="0"/>
              </a:rPr>
              <a:t>và</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xữ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lý</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ngôn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tự</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nhiên</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Abgerundetes Rechteck 19"/>
          <p:cNvSpPr/>
          <p:nvPr/>
        </p:nvSpPr>
        <p:spPr bwMode="auto">
          <a:xfrm>
            <a:off x="492734" y="2122092"/>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2. </a:t>
            </a:r>
            <a:r>
              <a:rPr lang="de-DE" sz="2000" dirty="0" err="1">
                <a:latin typeface="Open Sans" panose="020B0606030504020204" pitchFamily="34" charset="0"/>
                <a:ea typeface="Open Sans" panose="020B0606030504020204" pitchFamily="34" charset="0"/>
                <a:cs typeface="Open Sans" panose="020B0606030504020204" pitchFamily="34" charset="0"/>
              </a:rPr>
              <a:t>Giới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thiệu</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bài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toán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phân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tích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phản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hồi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của</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khách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hàng</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1" name="Abgerundetes Rechteck 20"/>
          <p:cNvSpPr/>
          <p:nvPr/>
        </p:nvSpPr>
        <p:spPr bwMode="auto">
          <a:xfrm>
            <a:off x="492734" y="2857041"/>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3. </a:t>
            </a:r>
            <a:r>
              <a:rPr lang="de-DE" sz="2000" dirty="0" err="1">
                <a:latin typeface="Open Sans" panose="020B0606030504020204" pitchFamily="34" charset="0"/>
                <a:ea typeface="Open Sans" panose="020B0606030504020204" pitchFamily="34" charset="0"/>
                <a:cs typeface="Open Sans" panose="020B0606030504020204" pitchFamily="34" charset="0"/>
              </a:rPr>
              <a:t>Quy</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trình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r>
              <a:rPr lang="de-DE" sz="2000" dirty="0">
                <a:latin typeface="Open Sans" panose="020B0606030504020204" pitchFamily="34" charset="0"/>
                <a:ea typeface="Open Sans" panose="020B0606030504020204" pitchFamily="34" charset="0"/>
                <a:cs typeface="Open Sans" panose="020B0606030504020204" pitchFamily="34" charset="0"/>
              </a:rPr>
              <a:t> </a:t>
            </a:r>
          </a:p>
        </p:txBody>
      </p:sp>
      <p:sp>
        <p:nvSpPr>
          <p:cNvPr id="22" name="Abgerundetes Rechteck 21"/>
          <p:cNvSpPr/>
          <p:nvPr/>
        </p:nvSpPr>
        <p:spPr bwMode="auto">
          <a:xfrm>
            <a:off x="492734" y="3591990"/>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4.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quả</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Abgerundetes Rechteck 22"/>
          <p:cNvSpPr/>
          <p:nvPr/>
        </p:nvSpPr>
        <p:spPr bwMode="auto">
          <a:xfrm>
            <a:off x="492734" y="4326937"/>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5.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luận</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69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1. </a:t>
            </a:r>
            <a:r>
              <a:rPr lang="de-DE" dirty="0" err="1"/>
              <a:t>Tổng</a:t>
            </a:r>
            <a:r>
              <a:rPr lang="de-DE" dirty="0"/>
              <a:t> </a:t>
            </a:r>
            <a:r>
              <a:rPr lang="de-DE" dirty="0" err="1"/>
              <a:t>quan</a:t>
            </a:r>
            <a:r>
              <a:rPr lang="de-DE" dirty="0"/>
              <a:t> </a:t>
            </a:r>
            <a:r>
              <a:rPr lang="de-DE" dirty="0" err="1"/>
              <a:t>về</a:t>
            </a:r>
            <a:r>
              <a:rPr lang="de-DE" dirty="0"/>
              <a:t> </a:t>
            </a:r>
            <a:r>
              <a:rPr lang="de-DE" dirty="0" err="1"/>
              <a:t>Machine</a:t>
            </a:r>
            <a:r>
              <a:rPr lang="de-DE" dirty="0"/>
              <a:t> Learning </a:t>
            </a:r>
            <a:r>
              <a:rPr lang="de-DE" dirty="0" err="1"/>
              <a:t>và</a:t>
            </a:r>
            <a:r>
              <a:rPr lang="de-DE" dirty="0"/>
              <a:t> </a:t>
            </a:r>
            <a:r>
              <a:rPr lang="de-DE" dirty="0" err="1"/>
              <a:t>xữ</a:t>
            </a:r>
            <a:r>
              <a:rPr lang="de-DE" dirty="0"/>
              <a:t> </a:t>
            </a:r>
            <a:r>
              <a:rPr lang="de-DE" dirty="0" err="1"/>
              <a:t>lý</a:t>
            </a:r>
            <a:r>
              <a:rPr lang="de-DE" dirty="0"/>
              <a:t> </a:t>
            </a:r>
            <a:r>
              <a:rPr lang="de-DE" dirty="0" err="1"/>
              <a:t>ngôn</a:t>
            </a:r>
            <a:r>
              <a:rPr lang="de-DE" dirty="0"/>
              <a:t> </a:t>
            </a:r>
            <a:r>
              <a:rPr lang="de-DE" dirty="0" err="1"/>
              <a:t>ngữ</a:t>
            </a:r>
            <a:r>
              <a:rPr lang="de-DE" dirty="0"/>
              <a:t> </a:t>
            </a:r>
            <a:r>
              <a:rPr lang="de-DE" dirty="0" err="1"/>
              <a:t>tự</a:t>
            </a:r>
            <a:r>
              <a:rPr lang="de-DE" dirty="0"/>
              <a:t> </a:t>
            </a:r>
            <a:r>
              <a:rPr lang="de-DE" dirty="0" err="1"/>
              <a:t>nhiên</a:t>
            </a:r>
            <a:r>
              <a:rPr lang="de-DE" dirty="0"/>
              <a:t>.</a:t>
            </a:r>
            <a:br>
              <a:rPr lang="de-DE" dirty="0"/>
            </a:br>
            <a:endParaRPr lang="de-DE" dirty="0"/>
          </a:p>
        </p:txBody>
      </p:sp>
      <p:sp>
        <p:nvSpPr>
          <p:cNvPr id="6" name="Rounded Rectangle 5">
            <a:extLst>
              <a:ext uri="{FF2B5EF4-FFF2-40B4-BE49-F238E27FC236}">
                <a16:creationId xmlns:a16="http://schemas.microsoft.com/office/drawing/2014/main" id="{6EDA6EAD-8985-844E-8C99-8BB62F54C515}"/>
              </a:ext>
            </a:extLst>
          </p:cNvPr>
          <p:cNvSpPr/>
          <p:nvPr/>
        </p:nvSpPr>
        <p:spPr bwMode="auto">
          <a:xfrm>
            <a:off x="505411" y="2600882"/>
            <a:ext cx="7078730" cy="935313"/>
          </a:xfrm>
          <a:prstGeom prst="roundRect">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lnSpc>
                <a:spcPct val="120000"/>
              </a:lnSpc>
              <a:spcBef>
                <a:spcPts val="600"/>
              </a:spcBef>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NLP (Natural Language Processing)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khái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niệm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để</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chỉ</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kĩ</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thuật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phương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pháp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thao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ngôn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nhiên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bằng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5469B65-CB10-9644-B86D-1CEC2CF7CA40}"/>
              </a:ext>
            </a:extLst>
          </p:cNvPr>
          <p:cNvPicPr>
            <a:picLocks noChangeAspect="1"/>
          </p:cNvPicPr>
          <p:nvPr/>
        </p:nvPicPr>
        <p:blipFill>
          <a:blip r:embed="rId3"/>
          <a:stretch>
            <a:fillRect/>
          </a:stretch>
        </p:blipFill>
        <p:spPr>
          <a:xfrm>
            <a:off x="7026088" y="2454089"/>
            <a:ext cx="4869114" cy="2596861"/>
          </a:xfrm>
          <a:prstGeom prst="rect">
            <a:avLst/>
          </a:prstGeom>
        </p:spPr>
      </p:pic>
      <p:sp>
        <p:nvSpPr>
          <p:cNvPr id="7" name="Rounded Rectangle 6">
            <a:extLst>
              <a:ext uri="{FF2B5EF4-FFF2-40B4-BE49-F238E27FC236}">
                <a16:creationId xmlns:a16="http://schemas.microsoft.com/office/drawing/2014/main" id="{A816BE50-0AE6-E842-B57C-7E8FDF714C3A}"/>
              </a:ext>
            </a:extLst>
          </p:cNvPr>
          <p:cNvSpPr/>
          <p:nvPr/>
        </p:nvSpPr>
        <p:spPr bwMode="auto">
          <a:xfrm>
            <a:off x="451623" y="1120026"/>
            <a:ext cx="11214847" cy="1222608"/>
          </a:xfrm>
          <a:prstGeom prst="roundRect">
            <a:avLst/>
          </a:prstGeom>
          <a:solidFill>
            <a:schemeClr val="accent3">
              <a:lumMod val="40000"/>
              <a:lumOff val="60000"/>
              <a:alpha val="27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tập</a:t>
            </a:r>
            <a:r>
              <a:rPr lang="en-US" dirty="0">
                <a:latin typeface="Times New Roman" panose="02020603050405020304" pitchFamily="18" charset="0"/>
                <a:ea typeface="Tahoma" panose="020B0604030504040204" pitchFamily="34" charset="0"/>
                <a:cs typeface="Times New Roman" panose="02020603050405020304" pitchFamily="18" charset="0"/>
              </a:rPr>
              <a:t> con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AI. </a:t>
            </a: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ea typeface="Tahoma" panose="020B0604030504040204" pitchFamily="34" charset="0"/>
                <a:cs typeface="Times New Roman" panose="02020603050405020304" pitchFamily="18" charset="0"/>
              </a:rPr>
              <a:t>Nói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đơn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giản</a:t>
            </a:r>
            <a:r>
              <a:rPr lang="en-US" dirty="0">
                <a:latin typeface="Times New Roman" panose="02020603050405020304" pitchFamily="18" charset="0"/>
                <a:ea typeface="Tahoma" panose="020B0604030504040204" pitchFamily="34" charset="0"/>
                <a:cs typeface="Times New Roman" panose="02020603050405020304" pitchFamily="18" charset="0"/>
              </a:rPr>
              <a:t>, 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lĩnh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vực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nhỏ</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Khoa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khả</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hỏi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dựa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liệu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vào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không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cần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phải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được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trình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cụ</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thể</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26" name="Picture 2" descr="Káº¿t quáº£ hÃ¬nh áº£nh cho natural language process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8913" y="3536196"/>
            <a:ext cx="6006116" cy="251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13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4BA1C2-5E77-D247-9676-54D0197D8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7945"/>
            <a:ext cx="5755076" cy="5333128"/>
          </a:xfrm>
          <a:prstGeom prst="rect">
            <a:avLst/>
          </a:prstGeom>
        </p:spPr>
      </p:pic>
      <p:sp>
        <p:nvSpPr>
          <p:cNvPr id="19" name="Rectangle 18">
            <a:extLst>
              <a:ext uri="{FF2B5EF4-FFF2-40B4-BE49-F238E27FC236}">
                <a16:creationId xmlns:a16="http://schemas.microsoft.com/office/drawing/2014/main" id="{75ECC79A-89F6-214C-A9B2-6AC38099CC5E}"/>
              </a:ext>
            </a:extLst>
          </p:cNvPr>
          <p:cNvSpPr/>
          <p:nvPr/>
        </p:nvSpPr>
        <p:spPr bwMode="auto">
          <a:xfrm>
            <a:off x="6096000" y="957944"/>
            <a:ext cx="5755076" cy="5333128"/>
          </a:xfrm>
          <a:prstGeom prst="rect">
            <a:avLst/>
          </a:prstGeom>
          <a:solidFill>
            <a:schemeClr val="bg1">
              <a:alpha val="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183D586D-BDD1-6646-B068-C9171A6F9E9D}"/>
              </a:ext>
            </a:extLst>
          </p:cNvPr>
          <p:cNvSpPr>
            <a:spLocks noGrp="1"/>
          </p:cNvSpPr>
          <p:nvPr>
            <p:ph type="title"/>
          </p:nvPr>
        </p:nvSpPr>
        <p:spPr>
          <a:xfrm>
            <a:off x="451623" y="346075"/>
            <a:ext cx="11214847" cy="490538"/>
          </a:xfrm>
        </p:spPr>
        <p:txBody>
          <a:bodyPr/>
          <a:lstStyle/>
          <a:p>
            <a:r>
              <a:rPr lang="en-US"/>
              <a:t>2. Giới thiệu bài toán phân tích phản hồi khách hàng.</a:t>
            </a:r>
          </a:p>
        </p:txBody>
      </p:sp>
      <p:sp>
        <p:nvSpPr>
          <p:cNvPr id="16" name="Rounded Rectangle 15">
            <a:extLst>
              <a:ext uri="{FF2B5EF4-FFF2-40B4-BE49-F238E27FC236}">
                <a16:creationId xmlns:a16="http://schemas.microsoft.com/office/drawing/2014/main" id="{E86E9315-7D65-9145-B096-C28CB3BA8BA7}"/>
              </a:ext>
            </a:extLst>
          </p:cNvPr>
          <p:cNvSpPr/>
          <p:nvPr/>
        </p:nvSpPr>
        <p:spPr bwMode="auto">
          <a:xfrm>
            <a:off x="384467" y="957943"/>
            <a:ext cx="5479304" cy="5333129"/>
          </a:xfrm>
          <a:prstGeom prst="roundRect">
            <a:avLst/>
          </a:prstGeom>
          <a:solidFill>
            <a:schemeClr val="accent1">
              <a:lumMod val="20000"/>
              <a:lumOff val="80000"/>
              <a:alpha val="1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sz="1700" dirty="0">
                <a:latin typeface="Times New Roman" panose="02020603050405020304" pitchFamily="18" charset="0"/>
                <a:ea typeface="Tahoma" panose="020B0604030504040204" pitchFamily="34" charset="0"/>
                <a:cs typeface="Times New Roman" panose="02020603050405020304" pitchFamily="18" charset="0"/>
              </a:rPr>
              <a:t>Bài 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tích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hồi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thành</a:t>
            </a:r>
            <a:r>
              <a:rPr lang="en-US" sz="1700" dirty="0">
                <a:latin typeface="Times New Roman" panose="02020603050405020304" pitchFamily="18" charset="0"/>
                <a:ea typeface="Tahoma" panose="020B0604030504040204" pitchFamily="34" charset="0"/>
                <a:cs typeface="Times New Roman" panose="02020603050405020304" pitchFamily="18" charset="0"/>
              </a:rPr>
              <a:t> 2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vi-VN" sz="1700" dirty="0">
                <a:latin typeface="Times New Roman" panose="02020603050405020304" pitchFamily="18" charset="0"/>
                <a:ea typeface="Tahoma" panose="020B0604030504040204" pitchFamily="34" charset="0"/>
                <a:cs typeface="Times New Roman" panose="02020603050405020304" pitchFamily="18" charset="0"/>
              </a:rPr>
              <a:t> điểm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(tích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(tiêu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nên</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lớp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nhị</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(binary).</a:t>
            </a:r>
          </a:p>
          <a:p>
            <a:pPr marL="285750" indent="-285750" algn="just">
              <a:buFont typeface="Wingdings" pitchFamily="2" charset="2"/>
              <a:buChar char="ü"/>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Wingdings" pitchFamily="2" charset="2"/>
              <a:buChar char="ü"/>
            </a:pPr>
            <a:r>
              <a:rPr lang="en-US" sz="1700" dirty="0" err="1">
                <a:latin typeface="Times New Roman" panose="02020603050405020304" pitchFamily="18" charset="0"/>
                <a:ea typeface="Tahoma" panose="020B0604030504040204" pitchFamily="34" charset="0"/>
                <a:cs typeface="Times New Roman" panose="02020603050405020304" pitchFamily="18" charset="0"/>
              </a:rPr>
              <a:t>Đối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với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sẽ</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1700" dirty="0">
                <a:latin typeface="Times New Roman" panose="02020603050405020304" pitchFamily="18" charset="0"/>
                <a:ea typeface="Tahoma" panose="020B0604030504040204" pitchFamily="34" charset="0"/>
                <a:cs typeface="Times New Roman" panose="02020603050405020304" pitchFamily="18" charset="0"/>
              </a:rPr>
              <a:t> dung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thuật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giám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sát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xây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dựng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mô</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lnSpc>
                <a:spcPct val="120000"/>
              </a:lnSpc>
              <a:spcBef>
                <a:spcPts val="1200"/>
              </a:spcBef>
              <a:spcAft>
                <a:spcPts val="600"/>
              </a:spcAft>
              <a:buFont typeface="Wingdings" pitchFamily="2" charset="2"/>
              <a:buChar char="ü"/>
            </a:pPr>
            <a:r>
              <a:rPr lang="en-US" sz="17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ra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out 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mới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new input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input, outcome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gọi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data, label –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nhãn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phổ</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nhất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Machine Learning.</a:t>
            </a:r>
          </a:p>
          <a:p>
            <a:pPr marL="285750" indent="-285750" algn="just">
              <a:lnSpc>
                <a:spcPct val="120000"/>
              </a:lnSpc>
              <a:spcBef>
                <a:spcPts val="1200"/>
              </a:spcBef>
              <a:spcAft>
                <a:spcPts val="600"/>
              </a:spcAft>
              <a:buFont typeface="Wingdings" pitchFamily="2" charset="2"/>
              <a:buChar char="ü"/>
            </a:pPr>
            <a:r>
              <a:rPr lang="en-US" sz="17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đoạn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vi-VN" sz="1700" dirty="0">
                <a:latin typeface="Times New Roman" panose="02020603050405020304" pitchFamily="18" charset="0"/>
                <a:ea typeface="Calibri" panose="020F0502020204030204" pitchFamily="34" charset="0"/>
                <a:cs typeface="Times New Roman" panose="02020603050405020304" pitchFamily="18" charset="0"/>
              </a:rPr>
              <a:t>X</a:t>
            </a:r>
            <a:r>
              <a:rPr lang="en-US" sz="1700" dirty="0" err="1">
                <a:latin typeface="Times New Roman" panose="02020603050405020304" pitchFamily="18" charset="0"/>
                <a:ea typeface="Calibri" panose="020F0502020204030204" pitchFamily="34" charset="0"/>
                <a:cs typeface="Times New Roman" panose="02020603050405020304" pitchFamily="18" charset="0"/>
              </a:rPr>
              <a:t>ây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triể</a:t>
            </a:r>
            <a:r>
              <a:rPr lang="vi-VN" sz="1700" dirty="0">
                <a:latin typeface="Times New Roman" panose="02020603050405020304" pitchFamily="18" charset="0"/>
                <a:ea typeface="Calibri" panose="020F0502020204030204" pitchFamily="34" charset="0"/>
                <a:cs typeface="Times New Roman" panose="02020603050405020304" pitchFamily="18" charset="0"/>
              </a:rPr>
              <a:t>n khai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vi-VN" sz="1700" dirty="0">
                <a:latin typeface="Times New Roman" panose="02020603050405020304" pitchFamily="18" charset="0"/>
                <a:ea typeface="Calibri" panose="020F0502020204030204" pitchFamily="34" charset="0"/>
                <a:cs typeface="Times New Roman" panose="02020603050405020304" pitchFamily="18" charset="0"/>
              </a:rPr>
              <a:t> chưa được gán</a:t>
            </a:r>
            <a:r>
              <a:rPr lang="en-US" sz="1700" dirty="0">
                <a:latin typeface="Times New Roman" panose="02020603050405020304" pitchFamily="18" charset="0"/>
                <a:ea typeface="Calibri" panose="020F0502020204030204" pitchFamily="34"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marL="285750" indent="-285750" algn="just">
              <a:buFontTx/>
              <a:buChar char="-"/>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45544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00F00-EAA5-4845-8A76-4A8528BDF8C5}"/>
              </a:ext>
            </a:extLst>
          </p:cNvPr>
          <p:cNvSpPr>
            <a:spLocks noGrp="1"/>
          </p:cNvSpPr>
          <p:nvPr>
            <p:ph type="title"/>
          </p:nvPr>
        </p:nvSpPr>
        <p:spPr/>
        <p:txBody>
          <a:bodyPr/>
          <a:lstStyle/>
          <a:p>
            <a:r>
              <a:rPr lang="en-US" dirty="0"/>
              <a:t>3. </a:t>
            </a:r>
            <a:r>
              <a:rPr lang="en-US" dirty="0" err="1"/>
              <a:t>Quy</a:t>
            </a:r>
            <a:r>
              <a:rPr lang="en-US" dirty="0"/>
              <a:t> </a:t>
            </a:r>
            <a:r>
              <a:rPr lang="en-US" dirty="0" err="1"/>
              <a:t>trình</a:t>
            </a:r>
            <a:r>
              <a:rPr lang="en-US" dirty="0"/>
              <a:t> </a:t>
            </a:r>
            <a:r>
              <a:rPr lang="en-US" dirty="0" err="1"/>
              <a:t>triển</a:t>
            </a:r>
            <a:r>
              <a:rPr lang="en-US" dirty="0"/>
              <a:t> </a:t>
            </a:r>
            <a:r>
              <a:rPr lang="en-US" dirty="0" err="1"/>
              <a:t>khai</a:t>
            </a:r>
            <a:r>
              <a:rPr lang="en-US" dirty="0"/>
              <a:t>.</a:t>
            </a:r>
          </a:p>
        </p:txBody>
      </p:sp>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3.1. Lựa chọn môi trường triển khai.</a:t>
            </a:r>
          </a:p>
        </p:txBody>
      </p:sp>
      <p:sp>
        <p:nvSpPr>
          <p:cNvPr id="22" name="Rectangle 21">
            <a:extLst>
              <a:ext uri="{FF2B5EF4-FFF2-40B4-BE49-F238E27FC236}">
                <a16:creationId xmlns:a16="http://schemas.microsoft.com/office/drawing/2014/main" id="{77444081-780B-054B-8EF4-757B3FA08292}"/>
              </a:ext>
            </a:extLst>
          </p:cNvPr>
          <p:cNvSpPr/>
          <p:nvPr/>
        </p:nvSpPr>
        <p:spPr>
          <a:xfrm>
            <a:off x="254414" y="1892673"/>
            <a:ext cx="6096000" cy="3139321"/>
          </a:xfrm>
          <a:prstGeom prst="rect">
            <a:avLst/>
          </a:prstGeom>
        </p:spPr>
        <p:txBody>
          <a:bodyPr>
            <a:spAutoFit/>
          </a:bodyPr>
          <a:lstStyle/>
          <a:p>
            <a:pPr marL="342900" indent="-342900" algn="just">
              <a:buFont typeface="Wingdings" pitchFamily="2" charset="2"/>
              <a:buChar char="v"/>
            </a:pPr>
            <a:r>
              <a:rPr lang="vi-VN" dirty="0">
                <a:latin typeface="Times New Roman" panose="02020603050405020304" pitchFamily="18" charset="0"/>
                <a:ea typeface="Calibri" panose="020F0502020204030204" pitchFamily="34" charset="0"/>
              </a:rPr>
              <a:t>Ngôn ngữ lập trình được sử dụng Python: là một ngôn ngữ lập trình thông dịch (interpreted), hướng đối tượng (object-oriented), và là một ngôn ngữ bậc cao (high-level)  ngữ nghĩa động (dynamic semantics). </a:t>
            </a: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r>
              <a:rPr lang="vi-VN" dirty="0">
                <a:latin typeface="Times New Roman" panose="02020603050405020304" pitchFamily="18" charset="0"/>
              </a:rPr>
              <a:t>Một số thư viện được sử dụng: Sklearn,</a:t>
            </a:r>
            <a:r>
              <a:rPr lang="en-GB" dirty="0">
                <a:latin typeface="Times New Roman" panose="02020603050405020304" pitchFamily="18" charset="0"/>
              </a:rPr>
              <a:t> </a:t>
            </a:r>
            <a:r>
              <a:rPr lang="en-GB" dirty="0" err="1">
                <a:latin typeface="Times New Roman" panose="02020603050405020304" pitchFamily="18" charset="0"/>
              </a:rPr>
              <a:t>Pyvi</a:t>
            </a:r>
            <a:r>
              <a:rPr lang="en-GB" dirty="0">
                <a:latin typeface="Times New Roman" panose="02020603050405020304" pitchFamily="18" charset="0"/>
              </a:rPr>
              <a:t>,</a:t>
            </a:r>
            <a:r>
              <a:rPr lang="vi-VN" dirty="0">
                <a:latin typeface="Times New Roman" panose="02020603050405020304" pitchFamily="18" charset="0"/>
              </a:rPr>
              <a:t> Matplotlib, Seaborn, Pandas, Selenium…</a:t>
            </a:r>
          </a:p>
          <a:p>
            <a:pPr marL="342900" indent="-342900" algn="just">
              <a:buFont typeface="Wingdings" pitchFamily="2" charset="2"/>
              <a:buChar char="v"/>
            </a:pPr>
            <a:endParaRPr lang="vi-VN" dirty="0">
              <a:latin typeface="Times New Roman" panose="02020603050405020304" pitchFamily="18" charset="0"/>
            </a:endParaRPr>
          </a:p>
          <a:p>
            <a:pPr marL="342900" indent="-342900" algn="just">
              <a:buFont typeface="Wingdings" pitchFamily="2" charset="2"/>
              <a:buChar char="v"/>
            </a:pPr>
            <a:endParaRPr lang="vi-VN" dirty="0" smtClean="0">
              <a:latin typeface="Times New Roman" panose="02020603050405020304" pitchFamily="18" charset="0"/>
            </a:endParaRPr>
          </a:p>
          <a:p>
            <a:pPr marL="342900" indent="-342900" algn="just">
              <a:buFont typeface="Wingdings" pitchFamily="2" charset="2"/>
              <a:buChar char="v"/>
            </a:pPr>
            <a:r>
              <a:rPr lang="vi-VN" dirty="0" smtClean="0">
                <a:latin typeface="Times New Roman" panose="02020603050405020304" pitchFamily="18" charset="0"/>
              </a:rPr>
              <a:t>Bên </a:t>
            </a:r>
            <a:r>
              <a:rPr lang="vi-VN" dirty="0">
                <a:latin typeface="Times New Roman" panose="02020603050405020304" pitchFamily="18" charset="0"/>
              </a:rPr>
              <a:t>cạnh đó sử dụng Github để quản lý source code.</a:t>
            </a:r>
            <a:endParaRPr lang="en-US" dirty="0"/>
          </a:p>
        </p:txBody>
      </p:sp>
      <p:grpSp>
        <p:nvGrpSpPr>
          <p:cNvPr id="2" name="Group 1"/>
          <p:cNvGrpSpPr/>
          <p:nvPr/>
        </p:nvGrpSpPr>
        <p:grpSpPr>
          <a:xfrm>
            <a:off x="6734627" y="567042"/>
            <a:ext cx="5786797" cy="5787943"/>
            <a:chOff x="6734627" y="567042"/>
            <a:chExt cx="5786797" cy="5787943"/>
          </a:xfrm>
        </p:grpSpPr>
        <p:pic>
          <p:nvPicPr>
            <p:cNvPr id="10" name="Picture 9">
              <a:extLst>
                <a:ext uri="{FF2B5EF4-FFF2-40B4-BE49-F238E27FC236}">
                  <a16:creationId xmlns:a16="http://schemas.microsoft.com/office/drawing/2014/main" id="{17212847-328B-0640-9992-0454A7D8843C}"/>
                </a:ext>
              </a:extLst>
            </p:cNvPr>
            <p:cNvPicPr>
              <a:picLocks noChangeAspect="1"/>
            </p:cNvPicPr>
            <p:nvPr/>
          </p:nvPicPr>
          <p:blipFill>
            <a:blip r:embed="rId2"/>
            <a:stretch>
              <a:fillRect/>
            </a:stretch>
          </p:blipFill>
          <p:spPr>
            <a:xfrm>
              <a:off x="7804280" y="567042"/>
              <a:ext cx="4717144" cy="4717144"/>
            </a:xfrm>
            <a:prstGeom prst="rect">
              <a:avLst/>
            </a:prstGeom>
          </p:spPr>
        </p:pic>
        <p:pic>
          <p:nvPicPr>
            <p:cNvPr id="11" name="Picture 10">
              <a:extLst>
                <a:ext uri="{FF2B5EF4-FFF2-40B4-BE49-F238E27FC236}">
                  <a16:creationId xmlns:a16="http://schemas.microsoft.com/office/drawing/2014/main" id="{AC9E6E2C-A3C4-3449-A197-38BFC832D8F7}"/>
                </a:ext>
              </a:extLst>
            </p:cNvPr>
            <p:cNvPicPr>
              <a:picLocks noChangeAspect="1"/>
            </p:cNvPicPr>
            <p:nvPr/>
          </p:nvPicPr>
          <p:blipFill>
            <a:blip r:embed="rId3"/>
            <a:stretch>
              <a:fillRect/>
            </a:stretch>
          </p:blipFill>
          <p:spPr>
            <a:xfrm rot="691341">
              <a:off x="8960480" y="796666"/>
              <a:ext cx="3239249" cy="777420"/>
            </a:xfrm>
            <a:prstGeom prst="rect">
              <a:avLst/>
            </a:prstGeom>
          </p:spPr>
        </p:pic>
        <p:pic>
          <p:nvPicPr>
            <p:cNvPr id="13" name="Picture 12">
              <a:extLst>
                <a:ext uri="{FF2B5EF4-FFF2-40B4-BE49-F238E27FC236}">
                  <a16:creationId xmlns:a16="http://schemas.microsoft.com/office/drawing/2014/main" id="{48939F26-05FF-E247-B581-A0E33A3FCBE4}"/>
                </a:ext>
              </a:extLst>
            </p:cNvPr>
            <p:cNvPicPr>
              <a:picLocks noChangeAspect="1"/>
            </p:cNvPicPr>
            <p:nvPr/>
          </p:nvPicPr>
          <p:blipFill>
            <a:blip r:embed="rId4"/>
            <a:stretch>
              <a:fillRect/>
            </a:stretch>
          </p:blipFill>
          <p:spPr>
            <a:xfrm rot="21159934">
              <a:off x="8257852" y="4391444"/>
              <a:ext cx="3810000" cy="787400"/>
            </a:xfrm>
            <a:prstGeom prst="rect">
              <a:avLst/>
            </a:prstGeom>
          </p:spPr>
        </p:pic>
        <p:pic>
          <p:nvPicPr>
            <p:cNvPr id="14" name="Picture 13">
              <a:extLst>
                <a:ext uri="{FF2B5EF4-FFF2-40B4-BE49-F238E27FC236}">
                  <a16:creationId xmlns:a16="http://schemas.microsoft.com/office/drawing/2014/main" id="{00E4CDAF-82F1-354B-A481-1A32E4D59EB2}"/>
                </a:ext>
              </a:extLst>
            </p:cNvPr>
            <p:cNvPicPr>
              <a:picLocks noChangeAspect="1"/>
            </p:cNvPicPr>
            <p:nvPr/>
          </p:nvPicPr>
          <p:blipFill>
            <a:blip r:embed="rId5"/>
            <a:stretch>
              <a:fillRect/>
            </a:stretch>
          </p:blipFill>
          <p:spPr>
            <a:xfrm rot="1460521">
              <a:off x="6860185" y="2938015"/>
              <a:ext cx="1888190" cy="1016475"/>
            </a:xfrm>
            <a:prstGeom prst="rect">
              <a:avLst/>
            </a:prstGeom>
          </p:spPr>
        </p:pic>
        <p:pic>
          <p:nvPicPr>
            <p:cNvPr id="16" name="Picture 15">
              <a:extLst>
                <a:ext uri="{FF2B5EF4-FFF2-40B4-BE49-F238E27FC236}">
                  <a16:creationId xmlns:a16="http://schemas.microsoft.com/office/drawing/2014/main" id="{70245396-1ACF-6F41-AD84-757F2A548DDF}"/>
                </a:ext>
              </a:extLst>
            </p:cNvPr>
            <p:cNvPicPr>
              <a:picLocks noChangeAspect="1"/>
            </p:cNvPicPr>
            <p:nvPr/>
          </p:nvPicPr>
          <p:blipFill>
            <a:blip r:embed="rId6"/>
            <a:stretch>
              <a:fillRect/>
            </a:stretch>
          </p:blipFill>
          <p:spPr>
            <a:xfrm>
              <a:off x="7454579" y="1047175"/>
              <a:ext cx="1466824" cy="1466824"/>
            </a:xfrm>
            <a:prstGeom prst="rect">
              <a:avLst/>
            </a:prstGeom>
          </p:spPr>
        </p:pic>
        <p:pic>
          <p:nvPicPr>
            <p:cNvPr id="21" name="Picture 20">
              <a:extLst>
                <a:ext uri="{FF2B5EF4-FFF2-40B4-BE49-F238E27FC236}">
                  <a16:creationId xmlns:a16="http://schemas.microsoft.com/office/drawing/2014/main" id="{D21E2A74-8355-A341-88F2-195DAEFFAA2C}"/>
                </a:ext>
              </a:extLst>
            </p:cNvPr>
            <p:cNvPicPr>
              <a:picLocks noChangeAspect="1"/>
            </p:cNvPicPr>
            <p:nvPr/>
          </p:nvPicPr>
          <p:blipFill>
            <a:blip r:embed="rId7"/>
            <a:stretch>
              <a:fillRect/>
            </a:stretch>
          </p:blipFill>
          <p:spPr>
            <a:xfrm>
              <a:off x="6734627" y="4297086"/>
              <a:ext cx="1330308" cy="1330308"/>
            </a:xfrm>
            <a:prstGeom prst="rect">
              <a:avLst/>
            </a:prstGeom>
          </p:spPr>
        </p:pic>
        <p:pic>
          <p:nvPicPr>
            <p:cNvPr id="1026" name="Picture 2" descr="Káº¿t quáº£ hÃ¬nh áº£nh cho thÆ° viá»n nump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4935" y="5598953"/>
              <a:ext cx="2470836" cy="7560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142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F292A-05F9-4440-A7F4-4C0686B3A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61" y="1182687"/>
            <a:ext cx="9106769" cy="5059648"/>
          </a:xfrm>
          <a:prstGeom prst="rect">
            <a:avLst/>
          </a:prstGeom>
        </p:spPr>
      </p:pic>
      <p:sp>
        <p:nvSpPr>
          <p:cNvPr id="4" name="Title 2">
            <a:extLst>
              <a:ext uri="{FF2B5EF4-FFF2-40B4-BE49-F238E27FC236}">
                <a16:creationId xmlns:a16="http://schemas.microsoft.com/office/drawing/2014/main" id="{1B022912-41FC-5746-8B0D-9D9FCAF39353}"/>
              </a:ext>
            </a:extLst>
          </p:cNvPr>
          <p:cNvSpPr>
            <a:spLocks noGrp="1"/>
          </p:cNvSpPr>
          <p:nvPr>
            <p:ph type="title"/>
          </p:nvPr>
        </p:nvSpPr>
        <p:spPr>
          <a:xfrm>
            <a:off x="451623" y="346075"/>
            <a:ext cx="11214847" cy="490538"/>
          </a:xfrm>
        </p:spPr>
        <p:txBody>
          <a:bodyPr/>
          <a:lstStyle/>
          <a:p>
            <a:r>
              <a:rPr lang="en-US"/>
              <a:t>3. Quy trình triển khai.</a:t>
            </a:r>
          </a:p>
        </p:txBody>
      </p:sp>
      <p:sp>
        <p:nvSpPr>
          <p:cNvPr id="5" name="Title 2">
            <a:extLst>
              <a:ext uri="{FF2B5EF4-FFF2-40B4-BE49-F238E27FC236}">
                <a16:creationId xmlns:a16="http://schemas.microsoft.com/office/drawing/2014/main" id="{CB4F8581-B5BA-2240-BBFF-81F867485950}"/>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3.2. Các bước xây dựng mô hình</a:t>
            </a:r>
          </a:p>
        </p:txBody>
      </p:sp>
    </p:spTree>
    <p:extLst>
      <p:ext uri="{BB962C8B-B14F-4D97-AF65-F5344CB8AC3E}">
        <p14:creationId xmlns:p14="http://schemas.microsoft.com/office/powerpoint/2010/main" val="37084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C8E24-C8D9-8240-8889-27F9B9B14086}"/>
              </a:ext>
            </a:extLst>
          </p:cNvPr>
          <p:cNvSpPr>
            <a:spLocks noGrp="1"/>
          </p:cNvSpPr>
          <p:nvPr>
            <p:ph type="title"/>
          </p:nvPr>
        </p:nvSpPr>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sp>
        <p:nvSpPr>
          <p:cNvPr id="4" name="Rectangle 3">
            <a:extLst>
              <a:ext uri="{FF2B5EF4-FFF2-40B4-BE49-F238E27FC236}">
                <a16:creationId xmlns:a16="http://schemas.microsoft.com/office/drawing/2014/main" id="{45766291-5583-BD41-AD1A-F10282B814DC}"/>
              </a:ext>
            </a:extLst>
          </p:cNvPr>
          <p:cNvSpPr/>
          <p:nvPr/>
        </p:nvSpPr>
        <p:spPr>
          <a:xfrm>
            <a:off x="695325" y="1051040"/>
            <a:ext cx="6272403" cy="1421928"/>
          </a:xfrm>
          <a:prstGeom prst="rect">
            <a:avLst/>
          </a:prstGeom>
        </p:spPr>
        <p:txBody>
          <a:bodyPr wrap="square">
            <a:spAutoFit/>
          </a:bodyPr>
          <a:lstStyle/>
          <a:p>
            <a:pPr marL="285750" indent="-285750" algn="just">
              <a:lnSpc>
                <a:spcPct val="120000"/>
              </a:lnSpc>
              <a:spcBef>
                <a:spcPts val="600"/>
              </a:spcBef>
              <a:spcAft>
                <a:spcPts val="600"/>
              </a:spcAft>
              <a:buFont typeface="Wingdings" pitchFamily="2" charset="2"/>
              <a:buChar char="v"/>
            </a:pPr>
            <a:r>
              <a:rPr lang="vi-VN" dirty="0">
                <a:latin typeface="Times New Roman" panose="02020603050405020304" pitchFamily="18" charset="0"/>
                <a:ea typeface="Calibri" panose="020F0502020204030204" pitchFamily="34" charset="0"/>
                <a:cs typeface="Times New Roman" panose="02020603050405020304" pitchFamily="18" charset="0"/>
              </a:rPr>
              <a:t>Đối với bài toán này ta cần phải lấy được dữ liệu huấn luyện là các comment, bình luận của khách hàng từ các trang đánh giá điện thoại, các trang thương mai điện tử về mặt hàng điện thoại như thegioididong.com, fptshop.com.vn, tiki.vn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B81FCEC-CAE9-0043-963B-AB80FBD5BF12}"/>
              </a:ext>
            </a:extLst>
          </p:cNvPr>
          <p:cNvPicPr>
            <a:picLocks noChangeAspect="1"/>
          </p:cNvPicPr>
          <p:nvPr/>
        </p:nvPicPr>
        <p:blipFill>
          <a:blip r:embed="rId2"/>
          <a:stretch>
            <a:fillRect/>
          </a:stretch>
        </p:blipFill>
        <p:spPr>
          <a:xfrm>
            <a:off x="871728" y="2741152"/>
            <a:ext cx="5899912" cy="2941983"/>
          </a:xfrm>
          <a:prstGeom prst="rect">
            <a:avLst/>
          </a:prstGeom>
          <a:solidFill>
            <a:schemeClr val="bg1"/>
          </a:solidFill>
          <a:ln>
            <a:solidFill>
              <a:schemeClr val="tx1">
                <a:lumMod val="95000"/>
                <a:lumOff val="5000"/>
              </a:schemeClr>
            </a:solidFill>
          </a:ln>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728" y="346075"/>
            <a:ext cx="5091111" cy="53370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673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and Round Single Corner Rectangle 7"/>
          <p:cNvSpPr/>
          <p:nvPr/>
        </p:nvSpPr>
        <p:spPr bwMode="auto">
          <a:xfrm>
            <a:off x="1526618" y="874731"/>
            <a:ext cx="6686694" cy="331214"/>
          </a:xfrm>
          <a:prstGeom prst="snipRoundRect">
            <a:avLst/>
          </a:prstGeom>
          <a:solidFill>
            <a:srgbClr val="FFC000">
              <a:alpha val="14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4AC599C-12AD-0D44-AB68-AB214765F093}"/>
              </a:ext>
            </a:extLst>
          </p:cNvPr>
          <p:cNvPicPr>
            <a:picLocks noChangeAspect="1"/>
          </p:cNvPicPr>
          <p:nvPr/>
        </p:nvPicPr>
        <p:blipFill>
          <a:blip r:embed="rId2"/>
          <a:stretch>
            <a:fillRect/>
          </a:stretch>
        </p:blipFill>
        <p:spPr>
          <a:xfrm>
            <a:off x="8365712" y="451951"/>
            <a:ext cx="1081383" cy="84556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5" name="TextBox 4">
            <a:extLst>
              <a:ext uri="{FF2B5EF4-FFF2-40B4-BE49-F238E27FC236}">
                <a16:creationId xmlns:a16="http://schemas.microsoft.com/office/drawing/2014/main" id="{026B5E04-B15D-E040-9527-9EBC037DC589}"/>
              </a:ext>
            </a:extLst>
          </p:cNvPr>
          <p:cNvSpPr txBox="1"/>
          <p:nvPr/>
        </p:nvSpPr>
        <p:spPr bwMode="white">
          <a:xfrm>
            <a:off x="1431368" y="836613"/>
            <a:ext cx="6781944" cy="369332"/>
          </a:xfrm>
          <a:prstGeom prst="rect">
            <a:avLst/>
          </a:prstGeom>
          <a:noFill/>
          <a:ln w="9525" algn="ctr">
            <a:noFill/>
            <a:miter lim="800000"/>
            <a:headEnd/>
            <a:tailEnd/>
          </a:ln>
          <a:effectLst>
            <a:glow rad="127000">
              <a:schemeClr val="accent1"/>
            </a:glo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spAutoFit/>
          </a:bodyPr>
          <a:lstStyle/>
          <a:p>
            <a:pPr algn="just"/>
            <a:r>
              <a:rPr lang="en-US" kern="0" dirty="0" err="1">
                <a:latin typeface="Times New Roman" pitchFamily="18" charset="0"/>
                <a:cs typeface="Times New Roman" pitchFamily="18" charset="0"/>
              </a:rPr>
              <a:t>Sử</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dụng</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công</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cụ</a:t>
            </a:r>
            <a:r>
              <a:rPr lang="en-US" kern="0" dirty="0">
                <a:latin typeface="Times New Roman" pitchFamily="18" charset="0"/>
                <a:cs typeface="Times New Roman" pitchFamily="18" charset="0"/>
              </a:rPr>
              <a:t> Selenium </a:t>
            </a:r>
            <a:r>
              <a:rPr lang="en-US" kern="0" dirty="0" err="1">
                <a:latin typeface="Times New Roman" pitchFamily="18" charset="0"/>
                <a:cs typeface="Times New Roman" pitchFamily="18" charset="0"/>
              </a:rPr>
              <a:t>Webdriver</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để</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thu</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thập</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dữ</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liệu</a:t>
            </a:r>
            <a:r>
              <a:rPr lang="en-US" kern="0" dirty="0">
                <a:latin typeface="Times New Roman" pitchFamily="18" charset="0"/>
                <a:cs typeface="Times New Roman" pitchFamily="18" charset="0"/>
              </a:rPr>
              <a:t> (Crawl Data)</a:t>
            </a:r>
          </a:p>
        </p:txBody>
      </p:sp>
      <p:pic>
        <p:nvPicPr>
          <p:cNvPr id="6" name="Picture 2" descr="C:\Users\Lif\Desktop\crawl.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6618" y="1297512"/>
            <a:ext cx="9268019" cy="494941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8DEC8E24-C8D9-8240-8889-27F9B9B14086}"/>
              </a:ext>
            </a:extLst>
          </p:cNvPr>
          <p:cNvSpPr>
            <a:spLocks noGrp="1"/>
          </p:cNvSpPr>
          <p:nvPr>
            <p:ph type="title"/>
          </p:nvPr>
        </p:nvSpPr>
        <p:spPr>
          <a:xfrm>
            <a:off x="451623" y="346075"/>
            <a:ext cx="11214847" cy="490538"/>
          </a:xfrm>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pic>
        <p:nvPicPr>
          <p:cNvPr id="2050" name="Picture 2" descr="Káº¿t quáº£ hÃ¬nh áº£nh cho SELEN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1870" y="388848"/>
            <a:ext cx="951875" cy="90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66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mgm-tp_en-16-9-Vorlage">
  <a:themeElements>
    <a:clrScheme name="mgm">
      <a:dk1>
        <a:srgbClr val="000000"/>
      </a:dk1>
      <a:lt1>
        <a:srgbClr val="FFFFFF"/>
      </a:lt1>
      <a:dk2>
        <a:srgbClr val="00ACA8"/>
      </a:dk2>
      <a:lt2>
        <a:srgbClr val="94B32F"/>
      </a:lt2>
      <a:accent1>
        <a:srgbClr val="00B8EA"/>
      </a:accent1>
      <a:accent2>
        <a:srgbClr val="FF6600"/>
      </a:accent2>
      <a:accent3>
        <a:srgbClr val="C00000"/>
      </a:accent3>
      <a:accent4>
        <a:srgbClr val="CC3399"/>
      </a:accent4>
      <a:accent5>
        <a:srgbClr val="64788E"/>
      </a:accent5>
      <a:accent6>
        <a:srgbClr val="0070C0"/>
      </a:accent6>
      <a:hlink>
        <a:srgbClr val="0070C0"/>
      </a:hlink>
      <a:folHlink>
        <a:srgbClr val="008AAF"/>
      </a:folHlink>
    </a:clrScheme>
    <a:fontScheme name="mgm">
      <a:majorFont>
        <a:latin typeface="Open Sans Light"/>
        <a:ea typeface=""/>
        <a:cs typeface=""/>
      </a:majorFont>
      <a:minorFont>
        <a:latin typeface="Open Sans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ts val="600"/>
          </a:spcAft>
          <a:buClrTx/>
          <a:buSzTx/>
          <a:buFontTx/>
          <a:buNone/>
          <a:tabLst/>
          <a:defRPr kumimoji="0"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white">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sz="1400" kern="0" smtClean="0"/>
        </a:defPPr>
      </a:lstStyle>
    </a:txDef>
  </a:objectDefaults>
  <a:extraClrSchemeLst>
    <a:extraClrScheme>
      <a:clrScheme name="mgm-tp_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gm-tp_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gm-tp_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gm-tp_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gm-tp_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gm-tp_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gm-tp_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gm-tp_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gm-tp_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gm-tp_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gm-tp_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mgm-tp_de 13">
        <a:dk1>
          <a:srgbClr val="000000"/>
        </a:dk1>
        <a:lt1>
          <a:srgbClr val="FFFFFF"/>
        </a:lt1>
        <a:dk2>
          <a:srgbClr val="000000"/>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4">
        <a:dk1>
          <a:srgbClr val="000000"/>
        </a:dk1>
        <a:lt1>
          <a:srgbClr val="FFFFFF"/>
        </a:lt1>
        <a:dk2>
          <a:srgbClr val="FFFFFF"/>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5">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6">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CC3300"/>
        </a:hlink>
        <a:folHlink>
          <a:srgbClr val="00582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5" id="{63B61BC0-1DB9-4054-96E9-5B630E3F4072}" vid="{CDCBC0B8-DF59-4847-BCE6-38645B095CB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mgm-tp_en-16-9-Vorlage</Template>
  <TotalTime>2919</TotalTime>
  <Words>2318</Words>
  <Application>Microsoft Office PowerPoint</Application>
  <PresentationFormat>Widescreen</PresentationFormat>
  <Paragraphs>177</Paragraphs>
  <Slides>26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Times New Roman</vt:lpstr>
      <vt:lpstr>Cambria Math</vt:lpstr>
      <vt:lpstr>Tahoma</vt:lpstr>
      <vt:lpstr>Courier New</vt:lpstr>
      <vt:lpstr>Open Sans</vt:lpstr>
      <vt:lpstr>Arial</vt:lpstr>
      <vt:lpstr>Calibri</vt:lpstr>
      <vt:lpstr>Wingdings</vt:lpstr>
      <vt:lpstr>mgm-tp_en-16-9-Vorlage</vt:lpstr>
      <vt:lpstr>PowerPoint Presentation</vt:lpstr>
      <vt:lpstr>Lý do chọn đề tài ?</vt:lpstr>
      <vt:lpstr>Nội dung trình bày</vt:lpstr>
      <vt:lpstr>1. Tổng quan về Machine Learning và xữ lý ngôn ngữ tự nhiên. </vt:lpstr>
      <vt:lpstr>2. Giới thiệu bài toán phân tích phản hồi khách hàng.</vt:lpstr>
      <vt:lpstr>3. Quy trình triển khai.</vt:lpstr>
      <vt:lpstr>3. Quy trình triển khai.</vt:lpstr>
      <vt:lpstr>3.2.1. Thu thập dữ liệu:</vt:lpstr>
      <vt:lpstr>3.2.1. Thu thập dữ liệu:</vt:lpstr>
      <vt:lpstr>3.2.2. Tiền xử lý dữ liệu. </vt:lpstr>
      <vt:lpstr>3.2.3. Vectơ hóa dữ liệu.</vt:lpstr>
      <vt:lpstr>3.2.4. Mô hình hóa dữ liệu.</vt:lpstr>
      <vt:lpstr>3.2.5. Đánh giá mô hình.</vt:lpstr>
      <vt:lpstr>4. Kết quả triển khai.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 Triển khai mô hình để phân tích phản hồi mới chưa được gán nhãn</vt:lpstr>
      <vt:lpstr>5.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Vinh Ngoc The Doan</cp:lastModifiedBy>
  <cp:revision>63</cp:revision>
  <cp:lastPrinted>2012-04-24T14:20:15Z</cp:lastPrinted>
  <dcterms:created xsi:type="dcterms:W3CDTF">2019-05-06T10:44:58Z</dcterms:created>
  <dcterms:modified xsi:type="dcterms:W3CDTF">2019-05-09T13:08:13Z</dcterms:modified>
</cp:coreProperties>
</file>